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61"/>
  </p:notesMasterIdLst>
  <p:sldIdLst>
    <p:sldId id="635" r:id="rId2"/>
    <p:sldId id="258" r:id="rId3"/>
    <p:sldId id="265" r:id="rId4"/>
    <p:sldId id="326" r:id="rId5"/>
    <p:sldId id="327" r:id="rId6"/>
    <p:sldId id="328" r:id="rId7"/>
    <p:sldId id="329" r:id="rId8"/>
    <p:sldId id="636" r:id="rId9"/>
    <p:sldId id="272" r:id="rId10"/>
    <p:sldId id="267" r:id="rId11"/>
    <p:sldId id="271" r:id="rId12"/>
    <p:sldId id="273" r:id="rId13"/>
    <p:sldId id="330" r:id="rId14"/>
    <p:sldId id="476" r:id="rId15"/>
    <p:sldId id="478" r:id="rId16"/>
    <p:sldId id="649" r:id="rId17"/>
    <p:sldId id="651" r:id="rId18"/>
    <p:sldId id="393" r:id="rId19"/>
    <p:sldId id="638" r:id="rId20"/>
    <p:sldId id="653" r:id="rId21"/>
    <p:sldId id="652" r:id="rId22"/>
    <p:sldId id="640" r:id="rId23"/>
    <p:sldId id="654" r:id="rId24"/>
    <p:sldId id="655" r:id="rId25"/>
    <p:sldId id="656" r:id="rId26"/>
    <p:sldId id="644" r:id="rId27"/>
    <p:sldId id="659" r:id="rId28"/>
    <p:sldId id="660" r:id="rId29"/>
    <p:sldId id="641" r:id="rId30"/>
    <p:sldId id="661" r:id="rId31"/>
    <p:sldId id="662" r:id="rId32"/>
    <p:sldId id="645" r:id="rId33"/>
    <p:sldId id="663" r:id="rId34"/>
    <p:sldId id="664" r:id="rId35"/>
    <p:sldId id="642" r:id="rId36"/>
    <p:sldId id="665" r:id="rId37"/>
    <p:sldId id="666" r:id="rId38"/>
    <p:sldId id="647" r:id="rId39"/>
    <p:sldId id="667" r:id="rId40"/>
    <p:sldId id="668" r:id="rId41"/>
    <p:sldId id="643" r:id="rId42"/>
    <p:sldId id="669" r:id="rId43"/>
    <p:sldId id="672" r:id="rId44"/>
    <p:sldId id="648" r:id="rId45"/>
    <p:sldId id="671" r:id="rId46"/>
    <p:sldId id="673" r:id="rId47"/>
    <p:sldId id="687" r:id="rId48"/>
    <p:sldId id="675" r:id="rId49"/>
    <p:sldId id="677" r:id="rId50"/>
    <p:sldId id="678" r:id="rId51"/>
    <p:sldId id="679" r:id="rId52"/>
    <p:sldId id="680" r:id="rId53"/>
    <p:sldId id="682" r:id="rId54"/>
    <p:sldId id="683" r:id="rId55"/>
    <p:sldId id="684" r:id="rId56"/>
    <p:sldId id="685" r:id="rId57"/>
    <p:sldId id="686" r:id="rId58"/>
    <p:sldId id="688" r:id="rId59"/>
    <p:sldId id="689" r:id="rId60"/>
  </p:sldIdLst>
  <p:sldSz cx="12192000" cy="6858000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ata organization" id="{ADF40455-88E9-4850-9E9E-BC57C828483A}">
          <p14:sldIdLst>
            <p14:sldId id="635"/>
            <p14:sldId id="258"/>
            <p14:sldId id="265"/>
          </p14:sldIdLst>
        </p14:section>
        <p14:section name="Architecture of hazelnut tree" id="{15F973B5-AF7E-45EA-A466-833EAADCD4C0}">
          <p14:sldIdLst>
            <p14:sldId id="326"/>
            <p14:sldId id="327"/>
            <p14:sldId id="328"/>
            <p14:sldId id="329"/>
          </p14:sldIdLst>
        </p14:section>
        <p14:section name="Statistic description" id="{2247379E-6BF7-414A-839A-370B5D237C24}">
          <p14:sldIdLst>
            <p14:sldId id="636"/>
            <p14:sldId id="272"/>
            <p14:sldId id="267"/>
            <p14:sldId id="271"/>
            <p14:sldId id="273"/>
            <p14:sldId id="330"/>
            <p14:sldId id="476"/>
            <p14:sldId id="478"/>
          </p14:sldIdLst>
        </p14:section>
        <p14:section name="Statistics" id="{07836E21-F687-4087-9317-CD821964D979}">
          <p14:sldIdLst>
            <p14:sldId id="649"/>
            <p14:sldId id="651"/>
            <p14:sldId id="393"/>
            <p14:sldId id="638"/>
            <p14:sldId id="653"/>
            <p14:sldId id="652"/>
            <p14:sldId id="640"/>
            <p14:sldId id="654"/>
            <p14:sldId id="655"/>
            <p14:sldId id="656"/>
            <p14:sldId id="644"/>
            <p14:sldId id="659"/>
            <p14:sldId id="660"/>
            <p14:sldId id="641"/>
            <p14:sldId id="661"/>
            <p14:sldId id="662"/>
            <p14:sldId id="645"/>
            <p14:sldId id="663"/>
            <p14:sldId id="664"/>
            <p14:sldId id="642"/>
            <p14:sldId id="665"/>
            <p14:sldId id="666"/>
            <p14:sldId id="647"/>
            <p14:sldId id="667"/>
            <p14:sldId id="668"/>
            <p14:sldId id="643"/>
            <p14:sldId id="669"/>
            <p14:sldId id="672"/>
            <p14:sldId id="648"/>
            <p14:sldId id="671"/>
            <p14:sldId id="673"/>
            <p14:sldId id="687"/>
          </p14:sldIdLst>
        </p14:section>
        <p14:section name="LPy" id="{DE75B930-67BC-41C4-B71C-BA4F9CE0D216}">
          <p14:sldIdLst>
            <p14:sldId id="675"/>
            <p14:sldId id="677"/>
            <p14:sldId id="678"/>
            <p14:sldId id="679"/>
            <p14:sldId id="680"/>
            <p14:sldId id="682"/>
            <p14:sldId id="683"/>
            <p14:sldId id="684"/>
            <p14:sldId id="685"/>
            <p14:sldId id="686"/>
            <p14:sldId id="688"/>
          </p14:sldIdLst>
        </p14:section>
        <p14:section name="Geometry details" id="{F4450788-A58A-45CB-BC50-5FCCC533B5B8}">
          <p14:sldIdLst>
            <p14:sldId id="68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FF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3" autoAdjust="0"/>
    <p:restoredTop sz="94660"/>
  </p:normalViewPr>
  <p:slideViewPr>
    <p:cSldViewPr snapToGrid="0">
      <p:cViewPr varScale="1">
        <p:scale>
          <a:sx n="120" d="100"/>
          <a:sy n="120" d="100"/>
        </p:scale>
        <p:origin x="138" y="252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64B664-1A09-4A6E-B8F0-4367ACC120AD}" type="datetimeFigureOut">
              <a:rPr lang="it-IT" smtClean="0"/>
              <a:t>29/11/2022</a:t>
            </a:fld>
            <a:endParaRPr lang="it-I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C1862F-C6CF-44B8-AFFC-BE3EB560BD46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516152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5ACC5-36D2-42F2-B93C-5256FC2B40C0}" type="datetime1">
              <a:rPr lang="it-IT" smtClean="0"/>
              <a:t>29/11/2022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760744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EC168A-1AF3-4020-A9E7-AB8B86599852}" type="datetime1">
              <a:rPr lang="it-IT" smtClean="0"/>
              <a:t>29/11/2022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223080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287BE-27BC-4C19-A826-218BA618EC67}" type="datetime1">
              <a:rPr lang="it-IT" smtClean="0"/>
              <a:t>29/11/2022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133284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10CBA-F4D5-44D3-831E-5DC8367F6A75}" type="datetime1">
              <a:rPr lang="it-IT" smtClean="0"/>
              <a:t>29/11/2022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431214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FE0244-1DA5-4DE4-9BB5-28D18003FFAF}" type="datetime1">
              <a:rPr lang="it-IT" smtClean="0"/>
              <a:t>29/11/2022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471247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D7F7C-5F3E-498A-83A4-C129E98D3C53}" type="datetime1">
              <a:rPr lang="it-IT" smtClean="0"/>
              <a:t>29/11/2022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854447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BF11D-B980-4080-8138-FFD51DDE0E5A}" type="datetime1">
              <a:rPr lang="it-IT" smtClean="0"/>
              <a:t>29/11/2022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304220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297B2-577C-4947-8EFE-B71C569508DB}" type="datetime1">
              <a:rPr lang="it-IT" smtClean="0"/>
              <a:t>29/11/2022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328279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69D2F8-EB05-463D-A7EB-143C45B10ED6}" type="datetime1">
              <a:rPr lang="it-IT" smtClean="0"/>
              <a:t>29/11/2022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261849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049F0D-5E70-4DBD-9A9C-D366DB80DE56}" type="datetime1">
              <a:rPr lang="it-IT" smtClean="0"/>
              <a:t>29/11/2022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067620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7B4A3-1092-4559-AA2A-68F367E9B94A}" type="datetime1">
              <a:rPr lang="it-IT" smtClean="0"/>
              <a:t>29/11/2022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108935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FD5AD4-ECC0-4BBA-BD8C-1C5CFDF17E78}" type="datetime1">
              <a:rPr lang="it-IT" smtClean="0"/>
              <a:t>29/11/2022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5100B8-8B49-47B8-9E6D-D56FEF39FCD9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44726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tatology.org/interpret-glm-output-in-r/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utstat.toronto.edu/~brunner/oldclass/appliedf11/handouts/2101f11StepwiseLogisticR.pdf" TargetMode="External"/><Relationship Id="rId2" Type="http://schemas.openxmlformats.org/officeDocument/2006/relationships/hyperlink" Target="https://www.rdocumentation.org/packages/stats/versions/3.6.2/topics/step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rdocumentation.org/packages/MuMIn/versions/1.43.6/topics/dredge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emf"/><Relationship Id="rId3" Type="http://schemas.openxmlformats.org/officeDocument/2006/relationships/image" Target="../media/image14.png"/><Relationship Id="rId7" Type="http://schemas.openxmlformats.org/officeDocument/2006/relationships/image" Target="../media/image26.em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emf"/><Relationship Id="rId5" Type="http://schemas.openxmlformats.org/officeDocument/2006/relationships/image" Target="../media/image24.emf"/><Relationship Id="rId4" Type="http://schemas.openxmlformats.org/officeDocument/2006/relationships/image" Target="../media/image23.emf"/><Relationship Id="rId9" Type="http://schemas.openxmlformats.org/officeDocument/2006/relationships/image" Target="../media/image28.e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14.png"/><Relationship Id="rId7" Type="http://schemas.openxmlformats.org/officeDocument/2006/relationships/image" Target="../media/image35.em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emf"/><Relationship Id="rId5" Type="http://schemas.openxmlformats.org/officeDocument/2006/relationships/image" Target="../media/image33.emf"/><Relationship Id="rId10" Type="http://schemas.openxmlformats.org/officeDocument/2006/relationships/image" Target="../media/image38.emf"/><Relationship Id="rId4" Type="http://schemas.openxmlformats.org/officeDocument/2006/relationships/image" Target="../media/image32.emf"/><Relationship Id="rId9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png"/><Relationship Id="rId4" Type="http://schemas.openxmlformats.org/officeDocument/2006/relationships/image" Target="../media/image43.emf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emf"/><Relationship Id="rId3" Type="http://schemas.openxmlformats.org/officeDocument/2006/relationships/image" Target="../media/image14.png"/><Relationship Id="rId7" Type="http://schemas.openxmlformats.org/officeDocument/2006/relationships/image" Target="../media/image47.em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emf"/><Relationship Id="rId5" Type="http://schemas.openxmlformats.org/officeDocument/2006/relationships/image" Target="../media/image45.emf"/><Relationship Id="rId4" Type="http://schemas.openxmlformats.org/officeDocument/2006/relationships/image" Target="../media/image44.emf"/><Relationship Id="rId9" Type="http://schemas.openxmlformats.org/officeDocument/2006/relationships/image" Target="../media/image49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14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emf"/><Relationship Id="rId3" Type="http://schemas.openxmlformats.org/officeDocument/2006/relationships/image" Target="../media/image14.png"/><Relationship Id="rId7" Type="http://schemas.openxmlformats.org/officeDocument/2006/relationships/image" Target="../media/image58.em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emf"/><Relationship Id="rId5" Type="http://schemas.openxmlformats.org/officeDocument/2006/relationships/image" Target="../media/image56.emf"/><Relationship Id="rId10" Type="http://schemas.openxmlformats.org/officeDocument/2006/relationships/image" Target="../media/image61.emf"/><Relationship Id="rId4" Type="http://schemas.openxmlformats.org/officeDocument/2006/relationships/image" Target="../media/image55.emf"/><Relationship Id="rId9" Type="http://schemas.openxmlformats.org/officeDocument/2006/relationships/image" Target="../media/image60.e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3.png"/><Relationship Id="rId4" Type="http://schemas.openxmlformats.org/officeDocument/2006/relationships/image" Target="../media/image6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emf"/><Relationship Id="rId5" Type="http://schemas.openxmlformats.org/officeDocument/2006/relationships/image" Target="../media/image66.emf"/><Relationship Id="rId4" Type="http://schemas.openxmlformats.org/officeDocument/2006/relationships/image" Target="../media/image65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emf"/><Relationship Id="rId3" Type="http://schemas.openxmlformats.org/officeDocument/2006/relationships/image" Target="../media/image14.png"/><Relationship Id="rId7" Type="http://schemas.openxmlformats.org/officeDocument/2006/relationships/image" Target="../media/image76.emf"/><Relationship Id="rId12" Type="http://schemas.openxmlformats.org/officeDocument/2006/relationships/image" Target="../media/image81.em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5.emf"/><Relationship Id="rId11" Type="http://schemas.openxmlformats.org/officeDocument/2006/relationships/image" Target="../media/image80.emf"/><Relationship Id="rId5" Type="http://schemas.openxmlformats.org/officeDocument/2006/relationships/image" Target="../media/image74.emf"/><Relationship Id="rId10" Type="http://schemas.openxmlformats.org/officeDocument/2006/relationships/image" Target="../media/image79.emf"/><Relationship Id="rId4" Type="http://schemas.openxmlformats.org/officeDocument/2006/relationships/image" Target="../media/image73.emf"/><Relationship Id="rId9" Type="http://schemas.openxmlformats.org/officeDocument/2006/relationships/image" Target="../media/image78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emf"/><Relationship Id="rId3" Type="http://schemas.openxmlformats.org/officeDocument/2006/relationships/image" Target="../media/image13.png"/><Relationship Id="rId7" Type="http://schemas.openxmlformats.org/officeDocument/2006/relationships/image" Target="../media/image90.emf"/><Relationship Id="rId12" Type="http://schemas.openxmlformats.org/officeDocument/2006/relationships/image" Target="../media/image95.emf"/><Relationship Id="rId2" Type="http://schemas.openxmlformats.org/officeDocument/2006/relationships/image" Target="../media/image87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9.emf"/><Relationship Id="rId11" Type="http://schemas.openxmlformats.org/officeDocument/2006/relationships/image" Target="../media/image94.emf"/><Relationship Id="rId5" Type="http://schemas.openxmlformats.org/officeDocument/2006/relationships/image" Target="../media/image88.png"/><Relationship Id="rId10" Type="http://schemas.openxmlformats.org/officeDocument/2006/relationships/image" Target="../media/image93.emf"/><Relationship Id="rId4" Type="http://schemas.openxmlformats.org/officeDocument/2006/relationships/image" Target="../media/image14.png"/><Relationship Id="rId9" Type="http://schemas.openxmlformats.org/officeDocument/2006/relationships/image" Target="../media/image92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emf"/><Relationship Id="rId3" Type="http://schemas.openxmlformats.org/officeDocument/2006/relationships/image" Target="../media/image14.png"/><Relationship Id="rId7" Type="http://schemas.openxmlformats.org/officeDocument/2006/relationships/image" Target="../media/image103.emf"/><Relationship Id="rId12" Type="http://schemas.openxmlformats.org/officeDocument/2006/relationships/image" Target="../media/image108.em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2.emf"/><Relationship Id="rId11" Type="http://schemas.openxmlformats.org/officeDocument/2006/relationships/image" Target="../media/image107.emf"/><Relationship Id="rId5" Type="http://schemas.openxmlformats.org/officeDocument/2006/relationships/image" Target="../media/image101.emf"/><Relationship Id="rId10" Type="http://schemas.openxmlformats.org/officeDocument/2006/relationships/image" Target="../media/image106.emf"/><Relationship Id="rId4" Type="http://schemas.openxmlformats.org/officeDocument/2006/relationships/image" Target="../media/image100.emf"/><Relationship Id="rId9" Type="http://schemas.openxmlformats.org/officeDocument/2006/relationships/image" Target="../media/image105.e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17.em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6.emf"/><Relationship Id="rId5" Type="http://schemas.openxmlformats.org/officeDocument/2006/relationships/image" Target="../media/image115.emf"/><Relationship Id="rId4" Type="http://schemas.openxmlformats.org/officeDocument/2006/relationships/image" Target="../media/image114.e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4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slide" Target="slide37.xml"/><Relationship Id="rId13" Type="http://schemas.openxmlformats.org/officeDocument/2006/relationships/slide" Target="slide46.xml"/><Relationship Id="rId3" Type="http://schemas.openxmlformats.org/officeDocument/2006/relationships/image" Target="../media/image14.png"/><Relationship Id="rId7" Type="http://schemas.openxmlformats.org/officeDocument/2006/relationships/slide" Target="slide31.xml"/><Relationship Id="rId12" Type="http://schemas.openxmlformats.org/officeDocument/2006/relationships/slide" Target="slide40.xml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Relationship Id="rId6" Type="http://schemas.openxmlformats.org/officeDocument/2006/relationships/slide" Target="slide24.xml"/><Relationship Id="rId11" Type="http://schemas.openxmlformats.org/officeDocument/2006/relationships/slide" Target="slide34.xml"/><Relationship Id="rId5" Type="http://schemas.openxmlformats.org/officeDocument/2006/relationships/slide" Target="slide21.xml"/><Relationship Id="rId10" Type="http://schemas.openxmlformats.org/officeDocument/2006/relationships/slide" Target="slide28.xml"/><Relationship Id="rId4" Type="http://schemas.openxmlformats.org/officeDocument/2006/relationships/slide" Target="slide17.xml"/><Relationship Id="rId9" Type="http://schemas.openxmlformats.org/officeDocument/2006/relationships/slide" Target="slide43.xml"/><Relationship Id="rId14" Type="http://schemas.openxmlformats.org/officeDocument/2006/relationships/image" Target="../media/image12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9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6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8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9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6794F72-EE3F-95BD-F60B-8B9FC3927C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1</a:t>
            </a:fld>
            <a:endParaRPr lang="it-IT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9636EBD-D577-58AD-5EBB-7D53E00D253A}"/>
              </a:ext>
            </a:extLst>
          </p:cNvPr>
          <p:cNvSpPr/>
          <p:nvPr/>
        </p:nvSpPr>
        <p:spPr>
          <a:xfrm>
            <a:off x="84611" y="70454"/>
            <a:ext cx="181838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DC7B35-B93F-1184-30CE-2FD4C9DC5E4A}"/>
              </a:ext>
            </a:extLst>
          </p:cNvPr>
          <p:cNvSpPr txBox="1"/>
          <p:nvPr/>
        </p:nvSpPr>
        <p:spPr>
          <a:xfrm>
            <a:off x="268941" y="993784"/>
            <a:ext cx="49715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120 1-year-old </a:t>
            </a:r>
            <a:r>
              <a:rPr lang="it-IT" dirty="0" err="1"/>
              <a:t>shoots</a:t>
            </a:r>
            <a:r>
              <a:rPr lang="it-IT" dirty="0"/>
              <a:t> </a:t>
            </a:r>
            <a:r>
              <a:rPr lang="it-IT" dirty="0" err="1"/>
              <a:t>sampled</a:t>
            </a:r>
            <a:r>
              <a:rPr lang="it-IT" dirty="0"/>
              <a:t> </a:t>
            </a:r>
            <a:r>
              <a:rPr lang="it-IT" dirty="0" err="1"/>
              <a:t>January</a:t>
            </a:r>
            <a:r>
              <a:rPr lang="it-IT" dirty="0"/>
              <a:t> 2020;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120 1-year-old </a:t>
            </a:r>
            <a:r>
              <a:rPr lang="it-IT" dirty="0" err="1"/>
              <a:t>shoots</a:t>
            </a:r>
            <a:r>
              <a:rPr lang="it-IT" dirty="0"/>
              <a:t> </a:t>
            </a:r>
            <a:r>
              <a:rPr lang="it-IT" dirty="0" err="1"/>
              <a:t>measured</a:t>
            </a:r>
            <a:r>
              <a:rPr lang="it-IT" dirty="0"/>
              <a:t> </a:t>
            </a:r>
            <a:r>
              <a:rPr lang="it-IT" dirty="0" err="1"/>
              <a:t>January</a:t>
            </a:r>
            <a:r>
              <a:rPr lang="it-IT" dirty="0"/>
              <a:t> 2020;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/>
              <a:t>104</a:t>
            </a:r>
            <a:r>
              <a:rPr lang="it-IT" dirty="0"/>
              <a:t> 2-year-old </a:t>
            </a:r>
            <a:r>
              <a:rPr lang="it-IT" dirty="0" err="1"/>
              <a:t>shoots</a:t>
            </a:r>
            <a:r>
              <a:rPr lang="it-IT" dirty="0"/>
              <a:t> </a:t>
            </a:r>
            <a:r>
              <a:rPr lang="it-IT" dirty="0" err="1"/>
              <a:t>measured</a:t>
            </a:r>
            <a:r>
              <a:rPr lang="it-IT" dirty="0"/>
              <a:t> </a:t>
            </a:r>
            <a:r>
              <a:rPr lang="it-IT" dirty="0" err="1"/>
              <a:t>January</a:t>
            </a:r>
            <a:r>
              <a:rPr lang="it-IT" dirty="0"/>
              <a:t> 2021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438E15D-2222-4236-F76F-1EA4F25E7BC7}"/>
              </a:ext>
            </a:extLst>
          </p:cNvPr>
          <p:cNvSpPr txBox="1"/>
          <p:nvPr/>
        </p:nvSpPr>
        <p:spPr>
          <a:xfrm>
            <a:off x="1751960" y="517623"/>
            <a:ext cx="3208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from </a:t>
            </a:r>
            <a:r>
              <a:rPr lang="it-IT" b="1" dirty="0"/>
              <a:t>OWN-ROOTED PLANTS</a:t>
            </a:r>
            <a:endParaRPr lang="it-IT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FA2BCF5-AAFC-2DAD-A997-DB40A26A19E1}"/>
              </a:ext>
            </a:extLst>
          </p:cNvPr>
          <p:cNvCxnSpPr>
            <a:cxnSpLocks/>
          </p:cNvCxnSpPr>
          <p:nvPr/>
        </p:nvCxnSpPr>
        <p:spPr>
          <a:xfrm flipV="1">
            <a:off x="5086830" y="791455"/>
            <a:ext cx="1036064" cy="6639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7491AB8-6167-4874-3B57-5D56A2F7FED0}"/>
              </a:ext>
            </a:extLst>
          </p:cNvPr>
          <p:cNvCxnSpPr>
            <a:cxnSpLocks/>
          </p:cNvCxnSpPr>
          <p:nvPr/>
        </p:nvCxnSpPr>
        <p:spPr>
          <a:xfrm flipV="1">
            <a:off x="5086830" y="1375442"/>
            <a:ext cx="1036064" cy="8000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0C6801B-AC8C-3278-83CD-EFD455BC4F65}"/>
              </a:ext>
            </a:extLst>
          </p:cNvPr>
          <p:cNvSpPr txBox="1"/>
          <p:nvPr/>
        </p:nvSpPr>
        <p:spPr>
          <a:xfrm>
            <a:off x="6060142" y="638948"/>
            <a:ext cx="5919655" cy="1015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200" b="1" dirty="0"/>
              <a:t>Biometric</a:t>
            </a:r>
            <a:r>
              <a:rPr lang="en-US" sz="1200" dirty="0"/>
              <a:t> measures at shoot level (diameter, length, number of nodes) of 1 year old shoots (</a:t>
            </a:r>
            <a:r>
              <a:rPr lang="en-US" sz="1200" b="1" dirty="0"/>
              <a:t>parent</a:t>
            </a:r>
            <a:r>
              <a:rPr lang="en-US" sz="1200" dirty="0"/>
              <a:t>);</a:t>
            </a:r>
          </a:p>
          <a:p>
            <a:endParaRPr lang="en-US" sz="1200" dirty="0"/>
          </a:p>
          <a:p>
            <a:r>
              <a:rPr lang="en-US" sz="1200" b="1" dirty="0"/>
              <a:t>Qualitative</a:t>
            </a:r>
            <a:r>
              <a:rPr lang="en-US" sz="1200" dirty="0"/>
              <a:t> measures at node level (type of bud/sylleptic (M= mixed, C=catkin, V=vegetative, B=blind) of the </a:t>
            </a:r>
            <a:r>
              <a:rPr lang="en-US" sz="1200" b="1" dirty="0"/>
              <a:t>same 1 year old shoots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81E0BB3-C11E-D517-937E-326BDDEE8E72}"/>
              </a:ext>
            </a:extLst>
          </p:cNvPr>
          <p:cNvSpPr txBox="1"/>
          <p:nvPr/>
        </p:nvSpPr>
        <p:spPr>
          <a:xfrm>
            <a:off x="6060141" y="1907925"/>
            <a:ext cx="5919655" cy="1015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200" dirty="0"/>
              <a:t>Biometric measures at shoot level (diameter, length, number of nodes) of 1 year old shoots (child) born from the </a:t>
            </a:r>
            <a:r>
              <a:rPr lang="en-US" sz="1200" dirty="0" err="1"/>
              <a:t>parerent</a:t>
            </a:r>
            <a:r>
              <a:rPr lang="en-US" sz="1200" dirty="0"/>
              <a:t>;</a:t>
            </a:r>
          </a:p>
          <a:p>
            <a:endParaRPr lang="en-US" sz="1200" dirty="0"/>
          </a:p>
          <a:p>
            <a:r>
              <a:rPr lang="en-US" sz="1200" dirty="0"/>
              <a:t>Qualitative measures at node level (type of bud/sylleptic (M= mixed, C=catkin, V=vegetative, B=blind) of the same child shoots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A0582A7-CB7B-309F-1FFD-60FF92ECBB8B}"/>
              </a:ext>
            </a:extLst>
          </p:cNvPr>
          <p:cNvCxnSpPr>
            <a:cxnSpLocks/>
          </p:cNvCxnSpPr>
          <p:nvPr/>
        </p:nvCxnSpPr>
        <p:spPr>
          <a:xfrm>
            <a:off x="4906809" y="1792265"/>
            <a:ext cx="1153332" cy="8158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9C27FB3-4A33-4FDB-BDB4-51165C5EE87A}"/>
              </a:ext>
            </a:extLst>
          </p:cNvPr>
          <p:cNvCxnSpPr>
            <a:cxnSpLocks/>
          </p:cNvCxnSpPr>
          <p:nvPr/>
        </p:nvCxnSpPr>
        <p:spPr>
          <a:xfrm>
            <a:off x="4906809" y="1792265"/>
            <a:ext cx="1189191" cy="2471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CCAF237-7724-D698-E9C2-E9A96DCC2B56}"/>
              </a:ext>
            </a:extLst>
          </p:cNvPr>
          <p:cNvCxnSpPr/>
          <p:nvPr/>
        </p:nvCxnSpPr>
        <p:spPr>
          <a:xfrm>
            <a:off x="829106" y="1839277"/>
            <a:ext cx="0" cy="7688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93937F3F-559C-522D-C941-BA36BA92763D}"/>
              </a:ext>
            </a:extLst>
          </p:cNvPr>
          <p:cNvSpPr txBox="1"/>
          <p:nvPr/>
        </p:nvSpPr>
        <p:spPr>
          <a:xfrm>
            <a:off x="-14642" y="2608108"/>
            <a:ext cx="15752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 err="1"/>
              <a:t>Same</a:t>
            </a:r>
            <a:r>
              <a:rPr lang="it-IT" b="1" dirty="0"/>
              <a:t> labels </a:t>
            </a:r>
            <a:r>
              <a:rPr lang="it-IT" b="1" dirty="0" err="1"/>
              <a:t>were</a:t>
            </a:r>
            <a:r>
              <a:rPr lang="it-IT" b="1" dirty="0"/>
              <a:t> </a:t>
            </a:r>
            <a:r>
              <a:rPr lang="it-IT" b="1" dirty="0" err="1"/>
              <a:t>lost</a:t>
            </a:r>
            <a:r>
              <a:rPr lang="it-IT" b="1" dirty="0"/>
              <a:t> </a:t>
            </a:r>
            <a:r>
              <a:rPr lang="it-IT" b="1" dirty="0" err="1"/>
              <a:t>during</a:t>
            </a:r>
            <a:r>
              <a:rPr lang="it-IT" b="1" dirty="0"/>
              <a:t> 2020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1AEACC7-1798-4BF7-04AF-15741EB8374D}"/>
              </a:ext>
            </a:extLst>
          </p:cNvPr>
          <p:cNvSpPr txBox="1"/>
          <p:nvPr/>
        </p:nvSpPr>
        <p:spPr>
          <a:xfrm>
            <a:off x="111886" y="3664507"/>
            <a:ext cx="12022016" cy="255454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381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it-IT" sz="1600" dirty="0"/>
              <a:t>GOALS:</a:t>
            </a:r>
          </a:p>
          <a:p>
            <a:r>
              <a:rPr lang="it-IT" sz="1600" dirty="0"/>
              <a:t>The model of </a:t>
            </a:r>
            <a:r>
              <a:rPr lang="it-IT" sz="1600" dirty="0" err="1"/>
              <a:t>my</a:t>
            </a:r>
            <a:r>
              <a:rPr lang="it-IT" sz="1600" dirty="0"/>
              <a:t> dreams </a:t>
            </a:r>
            <a:r>
              <a:rPr lang="it-IT" sz="1600" dirty="0" err="1"/>
              <a:t>should</a:t>
            </a:r>
            <a:r>
              <a:rPr lang="it-IT" sz="1600" dirty="0"/>
              <a:t> </a:t>
            </a:r>
            <a:r>
              <a:rPr lang="it-IT" sz="1600" dirty="0" err="1"/>
              <a:t>answer</a:t>
            </a:r>
            <a:r>
              <a:rPr lang="it-IT" sz="1600" dirty="0"/>
              <a:t> </a:t>
            </a:r>
            <a:r>
              <a:rPr lang="it-IT" sz="1600" dirty="0" err="1"/>
              <a:t>those</a:t>
            </a:r>
            <a:r>
              <a:rPr lang="it-IT" sz="1600" dirty="0"/>
              <a:t> </a:t>
            </a:r>
            <a:r>
              <a:rPr lang="it-IT" sz="1600" dirty="0" err="1"/>
              <a:t>questions</a:t>
            </a:r>
            <a:r>
              <a:rPr lang="it-IT" sz="1600" dirty="0"/>
              <a:t>:</a:t>
            </a:r>
          </a:p>
          <a:p>
            <a:pPr marL="192885" indent="-192885">
              <a:buFont typeface="+mj-lt"/>
              <a:buAutoNum type="arabicPeriod"/>
            </a:pPr>
            <a:r>
              <a:rPr lang="it-IT" sz="1600" dirty="0"/>
              <a:t>How 1 </a:t>
            </a:r>
            <a:r>
              <a:rPr lang="it-IT" sz="1600" dirty="0" err="1"/>
              <a:t>yeard</a:t>
            </a:r>
            <a:r>
              <a:rPr lang="it-IT" sz="1600" dirty="0"/>
              <a:t> </a:t>
            </a:r>
            <a:r>
              <a:rPr lang="it-IT" sz="1600" dirty="0" err="1"/>
              <a:t>old</a:t>
            </a:r>
            <a:r>
              <a:rPr lang="it-IT" sz="1600" dirty="0"/>
              <a:t> </a:t>
            </a:r>
            <a:r>
              <a:rPr lang="it-IT" sz="1600" dirty="0" err="1"/>
              <a:t>shoot</a:t>
            </a:r>
            <a:r>
              <a:rPr lang="it-IT" sz="1600" dirty="0"/>
              <a:t> </a:t>
            </a:r>
            <a:r>
              <a:rPr lang="it-IT" sz="1600" dirty="0" err="1"/>
              <a:t>is</a:t>
            </a:r>
            <a:r>
              <a:rPr lang="it-IT" sz="1600" dirty="0"/>
              <a:t> </a:t>
            </a:r>
            <a:r>
              <a:rPr lang="it-IT" sz="1600" dirty="0" err="1"/>
              <a:t>composed</a:t>
            </a:r>
            <a:r>
              <a:rPr lang="it-IT" sz="1600" dirty="0"/>
              <a:t>?</a:t>
            </a:r>
          </a:p>
          <a:p>
            <a:pPr marL="450065" lvl="1" indent="-192885">
              <a:buFont typeface="+mj-lt"/>
              <a:buAutoNum type="alphaLcParenR"/>
            </a:pPr>
            <a:r>
              <a:rPr lang="it-IT" sz="1600" dirty="0" err="1"/>
              <a:t>There</a:t>
            </a:r>
            <a:r>
              <a:rPr lang="it-IT" sz="1600" dirty="0"/>
              <a:t> are some zones of the </a:t>
            </a:r>
            <a:r>
              <a:rPr lang="it-IT" sz="1600" dirty="0" err="1"/>
              <a:t>same</a:t>
            </a:r>
            <a:r>
              <a:rPr lang="it-IT" sz="1600" dirty="0"/>
              <a:t> </a:t>
            </a:r>
            <a:r>
              <a:rPr lang="it-IT" sz="1600" dirty="0" err="1"/>
              <a:t>type</a:t>
            </a:r>
            <a:r>
              <a:rPr lang="it-IT" sz="1600" dirty="0"/>
              <a:t> of </a:t>
            </a:r>
            <a:r>
              <a:rPr lang="it-IT" sz="1600" dirty="0" err="1"/>
              <a:t>bud</a:t>
            </a:r>
            <a:r>
              <a:rPr lang="it-IT" sz="1600" dirty="0"/>
              <a:t>?</a:t>
            </a:r>
          </a:p>
          <a:p>
            <a:pPr marL="450065" lvl="1" indent="-192885">
              <a:buFont typeface="+mj-lt"/>
              <a:buAutoNum type="alphaLcParenR"/>
            </a:pPr>
            <a:r>
              <a:rPr lang="it-IT" sz="1600" dirty="0" err="1"/>
              <a:t>There</a:t>
            </a:r>
            <a:r>
              <a:rPr lang="it-IT" sz="1600" dirty="0"/>
              <a:t> are </a:t>
            </a:r>
            <a:r>
              <a:rPr lang="it-IT" sz="1600" dirty="0" err="1"/>
              <a:t>difference</a:t>
            </a:r>
            <a:r>
              <a:rPr lang="it-IT" sz="1600" dirty="0"/>
              <a:t> in </a:t>
            </a:r>
            <a:r>
              <a:rPr lang="it-IT" sz="1600" dirty="0" err="1"/>
              <a:t>composition</a:t>
            </a:r>
            <a:r>
              <a:rPr lang="it-IT" sz="1600" dirty="0"/>
              <a:t> </a:t>
            </a:r>
            <a:r>
              <a:rPr lang="it-IT" sz="1600" dirty="0" err="1"/>
              <a:t>according</a:t>
            </a:r>
            <a:r>
              <a:rPr lang="it-IT" sz="1600" dirty="0"/>
              <a:t> to the </a:t>
            </a:r>
            <a:r>
              <a:rPr lang="it-IT" sz="1600" dirty="0" err="1"/>
              <a:t>length</a:t>
            </a:r>
            <a:r>
              <a:rPr lang="it-IT" sz="1600" dirty="0"/>
              <a:t> of the </a:t>
            </a:r>
            <a:r>
              <a:rPr lang="it-IT" sz="1600" dirty="0" err="1"/>
              <a:t>shoot</a:t>
            </a:r>
            <a:r>
              <a:rPr lang="it-IT" sz="1600" dirty="0"/>
              <a:t>?</a:t>
            </a:r>
          </a:p>
          <a:p>
            <a:pPr marL="192885" indent="-192885">
              <a:buFont typeface="+mj-lt"/>
              <a:buAutoNum type="arabicPeriod"/>
            </a:pPr>
            <a:r>
              <a:rPr lang="it-IT" sz="1600" dirty="0"/>
              <a:t>How </a:t>
            </a:r>
            <a:r>
              <a:rPr lang="it-IT" sz="1600" dirty="0" err="1"/>
              <a:t>is</a:t>
            </a:r>
            <a:r>
              <a:rPr lang="it-IT" sz="1600" dirty="0"/>
              <a:t> the </a:t>
            </a:r>
            <a:r>
              <a:rPr lang="it-IT" sz="1600" dirty="0" err="1"/>
              <a:t>behavior</a:t>
            </a:r>
            <a:r>
              <a:rPr lang="it-IT" sz="1600" dirty="0"/>
              <a:t> of </a:t>
            </a:r>
            <a:r>
              <a:rPr lang="it-IT" sz="1600" dirty="0" err="1"/>
              <a:t>lateral</a:t>
            </a:r>
            <a:r>
              <a:rPr lang="it-IT" sz="1600" dirty="0"/>
              <a:t> </a:t>
            </a:r>
            <a:r>
              <a:rPr lang="it-IT" sz="1600" dirty="0" err="1"/>
              <a:t>shoots</a:t>
            </a:r>
            <a:r>
              <a:rPr lang="it-IT" sz="1600" dirty="0"/>
              <a:t>?</a:t>
            </a:r>
          </a:p>
          <a:p>
            <a:pPr marL="450065" lvl="1" indent="-192885">
              <a:buFont typeface="+mj-lt"/>
              <a:buAutoNum type="alphaLcParenR"/>
            </a:pPr>
            <a:r>
              <a:rPr lang="it-IT" sz="1600" dirty="0"/>
              <a:t>How </a:t>
            </a:r>
            <a:r>
              <a:rPr lang="it-IT" sz="1600" dirty="0" err="1"/>
              <a:t>many</a:t>
            </a:r>
            <a:r>
              <a:rPr lang="it-IT" sz="1600" dirty="0"/>
              <a:t> of </a:t>
            </a:r>
            <a:r>
              <a:rPr lang="it-IT" sz="1600" dirty="0" err="1"/>
              <a:t>them</a:t>
            </a:r>
            <a:r>
              <a:rPr lang="it-IT" sz="1600" dirty="0"/>
              <a:t> </a:t>
            </a:r>
            <a:r>
              <a:rPr lang="it-IT" sz="1600" dirty="0" err="1"/>
              <a:t>developed</a:t>
            </a:r>
            <a:r>
              <a:rPr lang="it-IT" sz="1600" dirty="0"/>
              <a:t>?</a:t>
            </a:r>
          </a:p>
          <a:p>
            <a:pPr marL="450065" lvl="1" indent="-192885">
              <a:buFont typeface="+mj-lt"/>
              <a:buAutoNum type="alphaLcParenR"/>
            </a:pPr>
            <a:r>
              <a:rPr lang="it-IT" sz="1600" dirty="0" err="1"/>
              <a:t>Where</a:t>
            </a:r>
            <a:r>
              <a:rPr lang="it-IT" sz="1600" dirty="0"/>
              <a:t>?</a:t>
            </a:r>
          </a:p>
          <a:p>
            <a:pPr marL="450065" lvl="1" indent="-192885">
              <a:buFont typeface="+mj-lt"/>
              <a:buAutoNum type="alphaLcParenR"/>
            </a:pPr>
            <a:r>
              <a:rPr lang="it-IT" sz="1600" dirty="0"/>
              <a:t>From </a:t>
            </a:r>
            <a:r>
              <a:rPr lang="it-IT" sz="1600" dirty="0" err="1"/>
              <a:t>which</a:t>
            </a:r>
            <a:r>
              <a:rPr lang="it-IT" sz="1600" dirty="0"/>
              <a:t> </a:t>
            </a:r>
            <a:r>
              <a:rPr lang="it-IT" sz="1600" dirty="0" err="1"/>
              <a:t>bud</a:t>
            </a:r>
            <a:r>
              <a:rPr lang="it-IT" sz="1600" dirty="0"/>
              <a:t>? (vegetative or mixed?)</a:t>
            </a:r>
          </a:p>
          <a:p>
            <a:pPr marL="192885" indent="-192885">
              <a:buFont typeface="+mj-lt"/>
              <a:buAutoNum type="arabicPeriod"/>
            </a:pPr>
            <a:r>
              <a:rPr lang="it-IT" sz="1600" dirty="0" err="1"/>
              <a:t>how</a:t>
            </a:r>
            <a:r>
              <a:rPr lang="it-IT" sz="1600" dirty="0"/>
              <a:t> can </a:t>
            </a:r>
            <a:r>
              <a:rPr lang="it-IT" sz="1600" dirty="0" err="1"/>
              <a:t>we</a:t>
            </a:r>
            <a:r>
              <a:rPr lang="it-IT" sz="1600" dirty="0"/>
              <a:t> </a:t>
            </a:r>
            <a:r>
              <a:rPr lang="it-IT" sz="1600" dirty="0" err="1"/>
              <a:t>deal</a:t>
            </a:r>
            <a:r>
              <a:rPr lang="it-IT" sz="1600" dirty="0"/>
              <a:t> with multiple </a:t>
            </a:r>
            <a:r>
              <a:rPr lang="it-IT" sz="1600" dirty="0" err="1"/>
              <a:t>buds</a:t>
            </a:r>
            <a:r>
              <a:rPr lang="it-IT" sz="1600" dirty="0"/>
              <a:t> and multiple </a:t>
            </a:r>
            <a:r>
              <a:rPr lang="it-IT" sz="1600" dirty="0" err="1"/>
              <a:t>lateral</a:t>
            </a:r>
            <a:r>
              <a:rPr lang="it-IT" sz="1600" dirty="0"/>
              <a:t> </a:t>
            </a:r>
            <a:r>
              <a:rPr lang="it-IT" sz="1600" dirty="0" err="1"/>
              <a:t>shoots</a:t>
            </a:r>
            <a:r>
              <a:rPr lang="it-IT" sz="1600" dirty="0"/>
              <a:t> per </a:t>
            </a:r>
            <a:r>
              <a:rPr lang="it-IT" sz="1600" dirty="0" err="1"/>
              <a:t>node</a:t>
            </a:r>
            <a:r>
              <a:rPr lang="it-IT" sz="1600" dirty="0"/>
              <a:t>?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6C73DEA-9FBA-F219-6DFA-8A798BB9E969}"/>
              </a:ext>
            </a:extLst>
          </p:cNvPr>
          <p:cNvSpPr txBox="1"/>
          <p:nvPr/>
        </p:nvSpPr>
        <p:spPr>
          <a:xfrm>
            <a:off x="7445336" y="3910727"/>
            <a:ext cx="4216197" cy="206210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it-IT" sz="1600" dirty="0" err="1"/>
              <a:t>This</a:t>
            </a:r>
            <a:r>
              <a:rPr lang="it-IT" sz="1600" dirty="0"/>
              <a:t> </a:t>
            </a:r>
            <a:r>
              <a:rPr lang="it-IT" sz="1600" dirty="0" err="1"/>
              <a:t>problems</a:t>
            </a:r>
            <a:r>
              <a:rPr lang="it-IT" sz="1600" dirty="0"/>
              <a:t> </a:t>
            </a:r>
            <a:r>
              <a:rPr lang="it-IT" sz="1600" dirty="0" err="1"/>
              <a:t>cold</a:t>
            </a:r>
            <a:r>
              <a:rPr lang="it-IT" sz="1600" dirty="0"/>
              <a:t> be </a:t>
            </a:r>
            <a:r>
              <a:rPr lang="it-IT" sz="1600" dirty="0" err="1"/>
              <a:t>solved</a:t>
            </a:r>
            <a:r>
              <a:rPr lang="it-IT" sz="1600" dirty="0"/>
              <a:t> </a:t>
            </a:r>
            <a:r>
              <a:rPr lang="it-IT" sz="1600" dirty="0" err="1"/>
              <a:t>analysing</a:t>
            </a:r>
            <a:r>
              <a:rPr lang="it-IT" sz="1600" dirty="0"/>
              <a:t> the data:</a:t>
            </a:r>
          </a:p>
          <a:p>
            <a:pPr marL="160738" indent="-160738">
              <a:buFont typeface="Arial" panose="020B0604020202020204" pitchFamily="34" charset="0"/>
              <a:buChar char="•"/>
            </a:pPr>
            <a:r>
              <a:rPr lang="it-IT" sz="1600" dirty="0"/>
              <a:t>From </a:t>
            </a:r>
            <a:r>
              <a:rPr lang="it-IT" sz="1600" dirty="0" err="1"/>
              <a:t>different</a:t>
            </a:r>
            <a:r>
              <a:rPr lang="it-IT" sz="1600" dirty="0"/>
              <a:t> point of </a:t>
            </a:r>
            <a:r>
              <a:rPr lang="it-IT" sz="1600" dirty="0" err="1"/>
              <a:t>views</a:t>
            </a:r>
            <a:endParaRPr lang="it-IT" sz="1600" dirty="0"/>
          </a:p>
          <a:p>
            <a:pPr marL="482213" lvl="1" indent="-225032">
              <a:buFont typeface="+mj-lt"/>
              <a:buAutoNum type="romanUcPeriod"/>
            </a:pPr>
            <a:r>
              <a:rPr lang="it-IT" sz="1600" dirty="0" err="1"/>
              <a:t>Shoot</a:t>
            </a:r>
            <a:r>
              <a:rPr lang="it-IT" sz="1600" dirty="0"/>
              <a:t> scale</a:t>
            </a:r>
          </a:p>
          <a:p>
            <a:pPr marL="482213" lvl="1" indent="-225032">
              <a:buFont typeface="+mj-lt"/>
              <a:buAutoNum type="romanUcPeriod"/>
            </a:pPr>
            <a:r>
              <a:rPr lang="it-IT" sz="1600" dirty="0" err="1"/>
              <a:t>Metamer</a:t>
            </a:r>
            <a:r>
              <a:rPr lang="it-IT" sz="1600" dirty="0"/>
              <a:t> scale</a:t>
            </a:r>
          </a:p>
          <a:p>
            <a:pPr marL="482213" lvl="1" indent="-225032">
              <a:buFont typeface="+mj-lt"/>
              <a:buAutoNum type="romanUcPeriod"/>
            </a:pPr>
            <a:r>
              <a:rPr lang="it-IT" sz="1600" dirty="0"/>
              <a:t>Bud scale</a:t>
            </a:r>
          </a:p>
          <a:p>
            <a:pPr marL="225032" indent="-225032">
              <a:buFont typeface="Arial" panose="020B0604020202020204" pitchFamily="34" charset="0"/>
              <a:buChar char="•"/>
            </a:pPr>
            <a:r>
              <a:rPr lang="it-IT" sz="1600" dirty="0"/>
              <a:t>With </a:t>
            </a:r>
            <a:r>
              <a:rPr lang="it-IT" sz="1600" dirty="0" err="1"/>
              <a:t>different</a:t>
            </a:r>
            <a:r>
              <a:rPr lang="it-IT" sz="1600" dirty="0"/>
              <a:t> </a:t>
            </a:r>
            <a:r>
              <a:rPr lang="it-IT" sz="1600" dirty="0" err="1"/>
              <a:t>tecniques</a:t>
            </a:r>
            <a:r>
              <a:rPr lang="it-IT" sz="1600" dirty="0"/>
              <a:t>:</a:t>
            </a:r>
          </a:p>
          <a:p>
            <a:pPr marL="482213" lvl="1" indent="-225032">
              <a:buFont typeface="+mj-lt"/>
              <a:buAutoNum type="romanUcPeriod"/>
            </a:pPr>
            <a:r>
              <a:rPr lang="it-IT" sz="1600" dirty="0"/>
              <a:t> </a:t>
            </a:r>
            <a:r>
              <a:rPr lang="it-IT" sz="1600" dirty="0" err="1"/>
              <a:t>exploratory</a:t>
            </a:r>
            <a:r>
              <a:rPr lang="it-IT" sz="1600" dirty="0"/>
              <a:t> </a:t>
            </a:r>
            <a:r>
              <a:rPr lang="it-IT" sz="1600" dirty="0" err="1"/>
              <a:t>analysis</a:t>
            </a:r>
            <a:endParaRPr lang="it-IT" sz="1600" dirty="0"/>
          </a:p>
          <a:p>
            <a:pPr marL="482213" lvl="1" indent="-225032">
              <a:buFont typeface="+mj-lt"/>
              <a:buAutoNum type="romanUcPeriod"/>
            </a:pPr>
            <a:r>
              <a:rPr lang="it-IT" sz="1600" dirty="0"/>
              <a:t>Glms</a:t>
            </a:r>
          </a:p>
        </p:txBody>
      </p:sp>
    </p:spTree>
    <p:extLst>
      <p:ext uri="{BB962C8B-B14F-4D97-AF65-F5344CB8AC3E}">
        <p14:creationId xmlns:p14="http://schemas.microsoft.com/office/powerpoint/2010/main" val="28103612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A763A12-2603-4235-ADD9-39D5480AB5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2878" y="3338309"/>
            <a:ext cx="9123318" cy="248891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3C99EBE-5FD8-4573-A569-ABDC7E266880}"/>
              </a:ext>
            </a:extLst>
          </p:cNvPr>
          <p:cNvSpPr/>
          <p:nvPr/>
        </p:nvSpPr>
        <p:spPr>
          <a:xfrm>
            <a:off x="3827080" y="0"/>
            <a:ext cx="439492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GLMs example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172D69-505E-49EB-9B42-373027986372}"/>
              </a:ext>
            </a:extLst>
          </p:cNvPr>
          <p:cNvSpPr txBox="1"/>
          <p:nvPr/>
        </p:nvSpPr>
        <p:spPr>
          <a:xfrm>
            <a:off x="8444775" y="1959516"/>
            <a:ext cx="2451132" cy="1255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Two </a:t>
            </a:r>
            <a:r>
              <a:rPr lang="it-IT" sz="2520" dirty="0" err="1"/>
              <a:t>GLMs</a:t>
            </a:r>
            <a:r>
              <a:rPr lang="it-IT" sz="2520" dirty="0"/>
              <a:t>:</a:t>
            </a:r>
          </a:p>
          <a:p>
            <a:pPr marL="342907" indent="-342907">
              <a:buFont typeface="+mj-lt"/>
              <a:buAutoNum type="arabicPeriod"/>
            </a:pPr>
            <a:r>
              <a:rPr lang="it-IT" sz="2520" dirty="0"/>
              <a:t>For fate=V</a:t>
            </a:r>
          </a:p>
          <a:p>
            <a:pPr marL="342907" indent="-342907">
              <a:buFont typeface="+mj-lt"/>
              <a:buAutoNum type="arabicPeriod"/>
            </a:pPr>
            <a:r>
              <a:rPr lang="it-IT" sz="2520" dirty="0"/>
              <a:t>For fate=M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DBC69D-FFCF-4E2D-9DFD-7BC5A0EC66DA}"/>
              </a:ext>
            </a:extLst>
          </p:cNvPr>
          <p:cNvSpPr txBox="1"/>
          <p:nvPr/>
        </p:nvSpPr>
        <p:spPr>
          <a:xfrm>
            <a:off x="2579077" y="811454"/>
            <a:ext cx="7930661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glm(Y~F1+F2+F3+F4+F5+F6+F7, family=«</a:t>
            </a:r>
            <a:r>
              <a:rPr lang="it-IT" sz="2520" dirty="0" err="1"/>
              <a:t>binomial</a:t>
            </a:r>
            <a:r>
              <a:rPr lang="it-IT" sz="2520" dirty="0"/>
              <a:t>»)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50B1C9E-49C6-46DD-92B9-93FC41B69096}"/>
              </a:ext>
            </a:extLst>
          </p:cNvPr>
          <p:cNvSpPr/>
          <p:nvPr/>
        </p:nvSpPr>
        <p:spPr>
          <a:xfrm>
            <a:off x="7478250" y="3021093"/>
            <a:ext cx="457051" cy="3056237"/>
          </a:xfrm>
          <a:prstGeom prst="rect">
            <a:avLst/>
          </a:prstGeom>
          <a:solidFill>
            <a:schemeClr val="accent6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1AE0D1-645F-4B9E-B89C-16691F6B3B63}"/>
              </a:ext>
            </a:extLst>
          </p:cNvPr>
          <p:cNvSpPr txBox="1"/>
          <p:nvPr/>
        </p:nvSpPr>
        <p:spPr>
          <a:xfrm>
            <a:off x="7541006" y="2969636"/>
            <a:ext cx="382386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E696CFF-FEF4-4F20-BFF3-6B9CF7C88FC0}"/>
              </a:ext>
            </a:extLst>
          </p:cNvPr>
          <p:cNvSpPr/>
          <p:nvPr/>
        </p:nvSpPr>
        <p:spPr>
          <a:xfrm>
            <a:off x="5211751" y="3021092"/>
            <a:ext cx="457051" cy="3056237"/>
          </a:xfrm>
          <a:prstGeom prst="rect">
            <a:avLst/>
          </a:prstGeom>
          <a:solidFill>
            <a:schemeClr val="accent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6FE78CC-7B60-4493-B4D0-3EE6891C7D57}"/>
              </a:ext>
            </a:extLst>
          </p:cNvPr>
          <p:cNvSpPr/>
          <p:nvPr/>
        </p:nvSpPr>
        <p:spPr>
          <a:xfrm>
            <a:off x="6578478" y="3021092"/>
            <a:ext cx="435236" cy="3056237"/>
          </a:xfrm>
          <a:prstGeom prst="rect">
            <a:avLst/>
          </a:prstGeom>
          <a:solidFill>
            <a:schemeClr val="accent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F728722-9E2C-4838-9B55-2579E84D403D}"/>
              </a:ext>
            </a:extLst>
          </p:cNvPr>
          <p:cNvSpPr/>
          <p:nvPr/>
        </p:nvSpPr>
        <p:spPr>
          <a:xfrm>
            <a:off x="7019691" y="3021093"/>
            <a:ext cx="452580" cy="3056237"/>
          </a:xfrm>
          <a:prstGeom prst="rect">
            <a:avLst/>
          </a:prstGeom>
          <a:solidFill>
            <a:schemeClr val="accent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B0D67CB-65E3-4099-8E1C-9ED910E8A84A}"/>
              </a:ext>
            </a:extLst>
          </p:cNvPr>
          <p:cNvSpPr/>
          <p:nvPr/>
        </p:nvSpPr>
        <p:spPr>
          <a:xfrm>
            <a:off x="4745440" y="3021092"/>
            <a:ext cx="460333" cy="3056237"/>
          </a:xfrm>
          <a:prstGeom prst="rect">
            <a:avLst/>
          </a:prstGeom>
          <a:solidFill>
            <a:schemeClr val="accent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6D89FCA-20A6-47B0-BA43-90146999C631}"/>
              </a:ext>
            </a:extLst>
          </p:cNvPr>
          <p:cNvSpPr/>
          <p:nvPr/>
        </p:nvSpPr>
        <p:spPr>
          <a:xfrm>
            <a:off x="4302071" y="3021092"/>
            <a:ext cx="433672" cy="3056237"/>
          </a:xfrm>
          <a:prstGeom prst="rect">
            <a:avLst/>
          </a:prstGeom>
          <a:solidFill>
            <a:schemeClr val="accent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2A65F33-4163-4149-8B60-50DE821EE662}"/>
              </a:ext>
            </a:extLst>
          </p:cNvPr>
          <p:cNvSpPr/>
          <p:nvPr/>
        </p:nvSpPr>
        <p:spPr>
          <a:xfrm>
            <a:off x="3852940" y="3021092"/>
            <a:ext cx="433672" cy="3056237"/>
          </a:xfrm>
          <a:prstGeom prst="rect">
            <a:avLst/>
          </a:prstGeom>
          <a:solidFill>
            <a:schemeClr val="accent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3A92DBA-318F-4B0D-A529-9DED5C3ED0E8}"/>
              </a:ext>
            </a:extLst>
          </p:cNvPr>
          <p:cNvSpPr/>
          <p:nvPr/>
        </p:nvSpPr>
        <p:spPr>
          <a:xfrm>
            <a:off x="2040285" y="3021092"/>
            <a:ext cx="474316" cy="3056237"/>
          </a:xfrm>
          <a:prstGeom prst="rect">
            <a:avLst/>
          </a:prstGeom>
          <a:solidFill>
            <a:schemeClr val="accent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6CAC4FB-534F-41B5-A900-E9A099C3A708}"/>
              </a:ext>
            </a:extLst>
          </p:cNvPr>
          <p:cNvSpPr txBox="1"/>
          <p:nvPr/>
        </p:nvSpPr>
        <p:spPr>
          <a:xfrm>
            <a:off x="2054152" y="2995035"/>
            <a:ext cx="466851" cy="867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F1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A7355CC-EA5D-41CB-9D80-1DBFA7731618}"/>
              </a:ext>
            </a:extLst>
          </p:cNvPr>
          <p:cNvSpPr txBox="1"/>
          <p:nvPr/>
        </p:nvSpPr>
        <p:spPr>
          <a:xfrm>
            <a:off x="3858935" y="2979414"/>
            <a:ext cx="466851" cy="867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F2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D49FF93-7E91-4541-B054-E347FC33A4F9}"/>
              </a:ext>
            </a:extLst>
          </p:cNvPr>
          <p:cNvSpPr txBox="1"/>
          <p:nvPr/>
        </p:nvSpPr>
        <p:spPr>
          <a:xfrm>
            <a:off x="4300297" y="2995035"/>
            <a:ext cx="466851" cy="867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F3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6435C6B-4ABE-4A13-8ABB-BEEF943F7C76}"/>
              </a:ext>
            </a:extLst>
          </p:cNvPr>
          <p:cNvSpPr txBox="1"/>
          <p:nvPr/>
        </p:nvSpPr>
        <p:spPr>
          <a:xfrm>
            <a:off x="4772743" y="2995035"/>
            <a:ext cx="466851" cy="867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F4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35A39EB-6978-4FC2-87BC-0323F4F64D0C}"/>
              </a:ext>
            </a:extLst>
          </p:cNvPr>
          <p:cNvSpPr txBox="1"/>
          <p:nvPr/>
        </p:nvSpPr>
        <p:spPr>
          <a:xfrm>
            <a:off x="5213674" y="2979414"/>
            <a:ext cx="466851" cy="867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F5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6F218C9-045C-462C-9BCF-45C5FF9FDEB2}"/>
              </a:ext>
            </a:extLst>
          </p:cNvPr>
          <p:cNvSpPr txBox="1"/>
          <p:nvPr/>
        </p:nvSpPr>
        <p:spPr>
          <a:xfrm>
            <a:off x="6581232" y="2995035"/>
            <a:ext cx="466851" cy="867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F6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9B10686-874C-4850-BDA8-8E9E6D2BDFF1}"/>
              </a:ext>
            </a:extLst>
          </p:cNvPr>
          <p:cNvSpPr txBox="1"/>
          <p:nvPr/>
        </p:nvSpPr>
        <p:spPr>
          <a:xfrm>
            <a:off x="7033341" y="2995035"/>
            <a:ext cx="466851" cy="867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F7</a:t>
            </a:r>
          </a:p>
        </p:txBody>
      </p:sp>
      <p:sp>
        <p:nvSpPr>
          <p:cNvPr id="26" name="Left Brace 25">
            <a:extLst>
              <a:ext uri="{FF2B5EF4-FFF2-40B4-BE49-F238E27FC236}">
                <a16:creationId xmlns:a16="http://schemas.microsoft.com/office/drawing/2014/main" id="{F1B5CED9-A0CB-4CD2-8773-0693F88AA755}"/>
              </a:ext>
            </a:extLst>
          </p:cNvPr>
          <p:cNvSpPr/>
          <p:nvPr/>
        </p:nvSpPr>
        <p:spPr>
          <a:xfrm rot="5400000">
            <a:off x="4529788" y="-119087"/>
            <a:ext cx="466851" cy="5418120"/>
          </a:xfrm>
          <a:prstGeom prst="leftBrace">
            <a:avLst/>
          </a:prstGeom>
          <a:noFill/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61ABD6A-9EC7-4CB4-BE07-810CD11FADC3}"/>
              </a:ext>
            </a:extLst>
          </p:cNvPr>
          <p:cNvSpPr txBox="1"/>
          <p:nvPr/>
        </p:nvSpPr>
        <p:spPr>
          <a:xfrm>
            <a:off x="3810869" y="1874724"/>
            <a:ext cx="1904687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520" dirty="0"/>
              <a:t>PREDICTORS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1FB3C46-114E-4283-8EA8-6CAC1253BF31}"/>
              </a:ext>
            </a:extLst>
          </p:cNvPr>
          <p:cNvCxnSpPr>
            <a:cxnSpLocks/>
          </p:cNvCxnSpPr>
          <p:nvPr/>
        </p:nvCxnSpPr>
        <p:spPr>
          <a:xfrm flipV="1">
            <a:off x="8222002" y="3131288"/>
            <a:ext cx="321697" cy="38915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E8759D5A-C379-41C3-B61A-94E4CDB0AFB3}"/>
              </a:ext>
            </a:extLst>
          </p:cNvPr>
          <p:cNvSpPr txBox="1"/>
          <p:nvPr/>
        </p:nvSpPr>
        <p:spPr>
          <a:xfrm>
            <a:off x="1571330" y="6611781"/>
            <a:ext cx="47186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hlinkClick r:id="rId3"/>
              </a:rPr>
              <a:t>How to Interpret </a:t>
            </a:r>
            <a:r>
              <a:rPr lang="en-US" sz="1000" dirty="0" err="1">
                <a:hlinkClick r:id="rId3"/>
              </a:rPr>
              <a:t>glm</a:t>
            </a:r>
            <a:r>
              <a:rPr lang="en-US" sz="1000" dirty="0">
                <a:hlinkClick r:id="rId3"/>
              </a:rPr>
              <a:t> Output in R (With Example) - </a:t>
            </a:r>
            <a:r>
              <a:rPr lang="en-US" sz="1000" dirty="0" err="1">
                <a:hlinkClick r:id="rId3"/>
              </a:rPr>
              <a:t>Statology</a:t>
            </a:r>
            <a:endParaRPr lang="it-IT" sz="100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DC1F304-03F0-423E-8687-2A9C01548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251327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2EDE1D2-A66D-4498-9215-18F0282A3E8D}"/>
              </a:ext>
            </a:extLst>
          </p:cNvPr>
          <p:cNvSpPr/>
          <p:nvPr/>
        </p:nvSpPr>
        <p:spPr>
          <a:xfrm>
            <a:off x="3073393" y="64115"/>
            <a:ext cx="616713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Problems &amp; solutions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271228-AC43-45FB-8D87-8392BC146896}"/>
              </a:ext>
            </a:extLst>
          </p:cNvPr>
          <p:cNvSpPr txBox="1"/>
          <p:nvPr/>
        </p:nvSpPr>
        <p:spPr>
          <a:xfrm>
            <a:off x="1783080" y="1082041"/>
            <a:ext cx="3543300" cy="1255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520" dirty="0" err="1"/>
              <a:t>Several</a:t>
            </a:r>
            <a:r>
              <a:rPr lang="it-IT" sz="2520" dirty="0"/>
              <a:t> </a:t>
            </a:r>
            <a:r>
              <a:rPr lang="it-IT" sz="2520" dirty="0" err="1"/>
              <a:t>predictors</a:t>
            </a:r>
            <a:r>
              <a:rPr lang="it-IT" sz="2520" dirty="0"/>
              <a:t> </a:t>
            </a:r>
            <a:r>
              <a:rPr lang="it-IT" sz="2520" dirty="0" err="1"/>
              <a:t>mask</a:t>
            </a:r>
            <a:r>
              <a:rPr lang="it-IT" sz="2520" dirty="0"/>
              <a:t> </a:t>
            </a:r>
            <a:r>
              <a:rPr lang="it-IT" sz="2520" dirty="0" err="1"/>
              <a:t>their</a:t>
            </a:r>
            <a:r>
              <a:rPr lang="it-IT" sz="2520" dirty="0"/>
              <a:t> </a:t>
            </a:r>
            <a:r>
              <a:rPr lang="it-IT" sz="2520" dirty="0" err="1"/>
              <a:t>effects</a:t>
            </a:r>
            <a:r>
              <a:rPr lang="it-IT" sz="2520" dirty="0"/>
              <a:t> (ES. NA </a:t>
            </a:r>
            <a:r>
              <a:rPr lang="it-IT" sz="2520" dirty="0" err="1"/>
              <a:t>values</a:t>
            </a:r>
            <a:r>
              <a:rPr lang="it-IT" sz="2520" dirty="0"/>
              <a:t>)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D90BCAD-5561-4B71-A0C9-9C83A276F4EC}"/>
              </a:ext>
            </a:extLst>
          </p:cNvPr>
          <p:cNvCxnSpPr>
            <a:cxnSpLocks/>
            <a:stCxn id="3" idx="3"/>
          </p:cNvCxnSpPr>
          <p:nvPr/>
        </p:nvCxnSpPr>
        <p:spPr>
          <a:xfrm flipV="1">
            <a:off x="5326380" y="1405207"/>
            <a:ext cx="868680" cy="3046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AE3EB2D-47ED-49EE-AAA0-F69BE499DB1A}"/>
              </a:ext>
            </a:extLst>
          </p:cNvPr>
          <p:cNvSpPr txBox="1"/>
          <p:nvPr/>
        </p:nvSpPr>
        <p:spPr>
          <a:xfrm>
            <a:off x="6477000" y="987446"/>
            <a:ext cx="3543300" cy="24191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520" dirty="0" err="1"/>
              <a:t>Run</a:t>
            </a:r>
            <a:r>
              <a:rPr lang="it-IT" sz="2520" dirty="0"/>
              <a:t> </a:t>
            </a:r>
            <a:r>
              <a:rPr lang="it-IT" sz="2520" dirty="0" err="1"/>
              <a:t>different</a:t>
            </a:r>
            <a:r>
              <a:rPr lang="it-IT" sz="2520" dirty="0"/>
              <a:t> </a:t>
            </a:r>
            <a:r>
              <a:rPr lang="it-IT" sz="2520" dirty="0" err="1"/>
              <a:t>GLMs</a:t>
            </a:r>
            <a:r>
              <a:rPr lang="it-IT" sz="2520" dirty="0"/>
              <a:t> </a:t>
            </a:r>
            <a:r>
              <a:rPr lang="it-IT" sz="2520" dirty="0" err="1"/>
              <a:t>avoid</a:t>
            </a:r>
            <a:r>
              <a:rPr lang="it-IT" sz="2520" dirty="0"/>
              <a:t> </a:t>
            </a:r>
            <a:r>
              <a:rPr lang="it-IT" sz="2520" dirty="0" err="1"/>
              <a:t>each</a:t>
            </a:r>
            <a:r>
              <a:rPr lang="it-IT" sz="2520" dirty="0"/>
              <a:t> time a </a:t>
            </a:r>
            <a:r>
              <a:rPr lang="it-IT" sz="2520" dirty="0" err="1"/>
              <a:t>predictor</a:t>
            </a:r>
            <a:r>
              <a:rPr lang="it-IT" sz="2520" dirty="0"/>
              <a:t>:</a:t>
            </a:r>
          </a:p>
          <a:p>
            <a:pPr marL="342907" indent="-342907" algn="ctr">
              <a:buFont typeface="+mj-lt"/>
              <a:buAutoNum type="arabicPeriod"/>
            </a:pPr>
            <a:r>
              <a:rPr lang="it-IT" sz="2520" dirty="0" err="1"/>
              <a:t>Y~tot_buds+length+rank</a:t>
            </a:r>
            <a:endParaRPr lang="it-IT" sz="2520" dirty="0"/>
          </a:p>
          <a:p>
            <a:pPr marL="342907" indent="-342907" algn="ctr">
              <a:buFont typeface="+mj-lt"/>
              <a:buAutoNum type="arabicPeriod"/>
            </a:pPr>
            <a:r>
              <a:rPr lang="it-IT" sz="2520" dirty="0" err="1"/>
              <a:t>Y~M+V+C+length+rank</a:t>
            </a:r>
            <a:endParaRPr lang="it-IT" sz="2520" dirty="0"/>
          </a:p>
          <a:p>
            <a:pPr marL="285756" indent="-285756" algn="ctr">
              <a:buFont typeface="Arial" panose="020B0604020202020204" pitchFamily="34" charset="0"/>
              <a:buChar char="•"/>
            </a:pPr>
            <a:endParaRPr lang="it-IT" sz="252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40EE82-7F6A-4BFB-A10F-D2C9AB4A95D7}"/>
              </a:ext>
            </a:extLst>
          </p:cNvPr>
          <p:cNvSpPr txBox="1"/>
          <p:nvPr/>
        </p:nvSpPr>
        <p:spPr>
          <a:xfrm>
            <a:off x="1562100" y="3228726"/>
            <a:ext cx="3543300" cy="1255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520" dirty="0"/>
              <a:t>p. Value are </a:t>
            </a:r>
            <a:r>
              <a:rPr lang="it-IT" sz="2520" dirty="0" err="1"/>
              <a:t>significant</a:t>
            </a:r>
            <a:r>
              <a:rPr lang="it-IT" sz="2520" dirty="0"/>
              <a:t> </a:t>
            </a:r>
            <a:r>
              <a:rPr lang="it-IT" sz="2520" dirty="0" err="1"/>
              <a:t>because</a:t>
            </a:r>
            <a:r>
              <a:rPr lang="it-IT" sz="2520" dirty="0"/>
              <a:t> </a:t>
            </a:r>
            <a:r>
              <a:rPr lang="it-IT" sz="2520" dirty="0" err="1"/>
              <a:t>we</a:t>
            </a:r>
            <a:r>
              <a:rPr lang="it-IT" sz="2520" dirty="0"/>
              <a:t> </a:t>
            </a:r>
            <a:r>
              <a:rPr lang="it-IT" sz="2520" dirty="0" err="1"/>
              <a:t>have</a:t>
            </a:r>
            <a:r>
              <a:rPr lang="it-IT" sz="2520" dirty="0"/>
              <a:t> </a:t>
            </a:r>
            <a:r>
              <a:rPr lang="it-IT" sz="2520" dirty="0" err="1"/>
              <a:t>many</a:t>
            </a:r>
            <a:r>
              <a:rPr lang="it-IT" sz="2520" dirty="0"/>
              <a:t> data. </a:t>
            </a:r>
            <a:r>
              <a:rPr lang="it-IT" sz="2520" dirty="0" err="1"/>
              <a:t>Is</a:t>
            </a:r>
            <a:r>
              <a:rPr lang="it-IT" sz="2520" dirty="0"/>
              <a:t> real </a:t>
            </a:r>
            <a:r>
              <a:rPr lang="it-IT" sz="2520" dirty="0" err="1"/>
              <a:t>significance</a:t>
            </a:r>
            <a:r>
              <a:rPr lang="it-IT" sz="2520" dirty="0"/>
              <a:t>?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03D9A8B-BB64-4955-8E2C-20C561CA09A5}"/>
              </a:ext>
            </a:extLst>
          </p:cNvPr>
          <p:cNvCxnSpPr>
            <a:cxnSpLocks/>
          </p:cNvCxnSpPr>
          <p:nvPr/>
        </p:nvCxnSpPr>
        <p:spPr>
          <a:xfrm>
            <a:off x="5105400" y="3660726"/>
            <a:ext cx="8686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AE56EF5-58B6-47ED-9B67-5B6B14676817}"/>
              </a:ext>
            </a:extLst>
          </p:cNvPr>
          <p:cNvSpPr txBox="1"/>
          <p:nvPr/>
        </p:nvSpPr>
        <p:spPr>
          <a:xfrm>
            <a:off x="6477000" y="3337561"/>
            <a:ext cx="3901440" cy="1255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520" dirty="0" err="1"/>
              <a:t>Permutation</a:t>
            </a:r>
            <a:r>
              <a:rPr lang="it-IT" sz="2520" dirty="0"/>
              <a:t> models + </a:t>
            </a:r>
            <a:r>
              <a:rPr lang="it-IT" sz="2520" dirty="0" err="1"/>
              <a:t>difference</a:t>
            </a:r>
            <a:r>
              <a:rPr lang="it-IT" sz="2520" dirty="0"/>
              <a:t> in AIC</a:t>
            </a:r>
          </a:p>
          <a:p>
            <a:pPr marL="285756" indent="-285756" algn="ctr">
              <a:buFont typeface="Arial" panose="020B0604020202020204" pitchFamily="34" charset="0"/>
              <a:buChar char="•"/>
            </a:pPr>
            <a:endParaRPr lang="it-IT" sz="252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4F6EDE-0CA0-4D5D-A08D-6E11EA2FE4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373758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2EDE1D2-A66D-4498-9215-18F0282A3E8D}"/>
              </a:ext>
            </a:extLst>
          </p:cNvPr>
          <p:cNvSpPr/>
          <p:nvPr/>
        </p:nvSpPr>
        <p:spPr>
          <a:xfrm>
            <a:off x="3199200" y="64115"/>
            <a:ext cx="591553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Permutation models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1B253C6-3C05-4967-976A-6622DFF85BA2}"/>
              </a:ext>
            </a:extLst>
          </p:cNvPr>
          <p:cNvSpPr txBox="1"/>
          <p:nvPr/>
        </p:nvSpPr>
        <p:spPr>
          <a:xfrm>
            <a:off x="211015" y="804250"/>
            <a:ext cx="12057185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/>
              <a:t>RM=</a:t>
            </a:r>
            <a:r>
              <a:rPr lang="it-IT" sz="2000" dirty="0"/>
              <a:t>GLMS(Y~A+B+C, data=DF)</a:t>
            </a:r>
          </a:p>
          <a:p>
            <a:r>
              <a:rPr lang="it-IT" sz="2000" dirty="0"/>
              <a:t>Shows </a:t>
            </a:r>
            <a:r>
              <a:rPr lang="it-IT" sz="2000" dirty="0" err="1"/>
              <a:t>that</a:t>
            </a:r>
            <a:r>
              <a:rPr lang="it-IT" sz="2000" dirty="0"/>
              <a:t> A </a:t>
            </a:r>
            <a:r>
              <a:rPr lang="it-IT" sz="2000" dirty="0" err="1"/>
              <a:t>is</a:t>
            </a:r>
            <a:r>
              <a:rPr lang="it-IT" sz="2000" dirty="0"/>
              <a:t> </a:t>
            </a:r>
            <a:r>
              <a:rPr lang="it-IT" sz="2000" dirty="0" err="1"/>
              <a:t>really</a:t>
            </a:r>
            <a:r>
              <a:rPr lang="it-IT" sz="2000" dirty="0"/>
              <a:t> </a:t>
            </a:r>
            <a:r>
              <a:rPr lang="it-IT" sz="2000" dirty="0" err="1"/>
              <a:t>significant</a:t>
            </a:r>
            <a:r>
              <a:rPr lang="it-IT" sz="2000" dirty="0"/>
              <a:t> (***).</a:t>
            </a:r>
          </a:p>
          <a:p>
            <a:r>
              <a:rPr lang="it-IT" sz="2000" dirty="0"/>
              <a:t>To be </a:t>
            </a:r>
            <a:r>
              <a:rPr lang="it-IT" sz="2000" b="1" u="sng" dirty="0"/>
              <a:t>more sure</a:t>
            </a:r>
            <a:r>
              <a:rPr lang="it-IT" sz="2000" dirty="0"/>
              <a:t> </a:t>
            </a:r>
            <a:r>
              <a:rPr lang="it-IT" sz="2000" dirty="0" err="1"/>
              <a:t>that</a:t>
            </a:r>
            <a:r>
              <a:rPr lang="it-IT" sz="2000" dirty="0"/>
              <a:t> </a:t>
            </a:r>
            <a:r>
              <a:rPr lang="it-IT" sz="2000" dirty="0" err="1"/>
              <a:t>it</a:t>
            </a:r>
            <a:r>
              <a:rPr lang="it-IT" sz="2000" dirty="0"/>
              <a:t> </a:t>
            </a:r>
            <a:r>
              <a:rPr lang="it-IT" sz="2000" dirty="0" err="1"/>
              <a:t>is</a:t>
            </a:r>
            <a:r>
              <a:rPr lang="it-IT" sz="2000" dirty="0"/>
              <a:t> </a:t>
            </a:r>
            <a:r>
              <a:rPr lang="it-IT" sz="2000" dirty="0" err="1"/>
              <a:t>really</a:t>
            </a:r>
            <a:r>
              <a:rPr lang="it-IT" sz="2000" dirty="0"/>
              <a:t> </a:t>
            </a:r>
            <a:r>
              <a:rPr lang="it-IT" sz="2000" dirty="0" err="1"/>
              <a:t>significant</a:t>
            </a:r>
            <a:r>
              <a:rPr lang="it-IT" sz="2000" dirty="0"/>
              <a:t>, </a:t>
            </a:r>
            <a:r>
              <a:rPr lang="it-IT" sz="2000" dirty="0" err="1"/>
              <a:t>it</a:t>
            </a:r>
            <a:r>
              <a:rPr lang="it-IT" sz="2000" dirty="0"/>
              <a:t> </a:t>
            </a:r>
            <a:r>
              <a:rPr lang="it-IT" sz="2000" dirty="0" err="1"/>
              <a:t>necessary</a:t>
            </a:r>
            <a:r>
              <a:rPr lang="it-IT" sz="2000" dirty="0"/>
              <a:t> to do </a:t>
            </a:r>
            <a:r>
              <a:rPr lang="it-IT" sz="2000" b="1" dirty="0" err="1"/>
              <a:t>permutation</a:t>
            </a:r>
            <a:r>
              <a:rPr lang="it-IT" sz="2000" b="1" dirty="0"/>
              <a:t> models.</a:t>
            </a:r>
          </a:p>
          <a:p>
            <a:endParaRPr lang="it-IT" sz="2000" b="1" dirty="0"/>
          </a:p>
          <a:p>
            <a:r>
              <a:rPr lang="it-IT" sz="2000" b="1" dirty="0"/>
              <a:t>LOGIC: </a:t>
            </a:r>
          </a:p>
          <a:p>
            <a:pPr marL="457200" indent="-457200">
              <a:buFont typeface="+mj-lt"/>
              <a:buAutoNum type="arabicPeriod"/>
            </a:pPr>
            <a:r>
              <a:rPr lang="it-IT" sz="2000" dirty="0"/>
              <a:t>the AIC of </a:t>
            </a:r>
            <a:r>
              <a:rPr lang="it-IT" sz="2000" b="1" dirty="0"/>
              <a:t>real model </a:t>
            </a:r>
            <a:r>
              <a:rPr lang="it-IT" sz="2000" dirty="0"/>
              <a:t>(</a:t>
            </a:r>
            <a:r>
              <a:rPr lang="it-IT" sz="2000" b="1" dirty="0"/>
              <a:t>RM</a:t>
            </a:r>
            <a:r>
              <a:rPr lang="it-IT" sz="2000" dirty="0"/>
              <a:t>= Y~A+B+C) </a:t>
            </a:r>
            <a:r>
              <a:rPr lang="it-IT" sz="2000" dirty="0" err="1"/>
              <a:t>should</a:t>
            </a:r>
            <a:r>
              <a:rPr lang="it-IT" sz="2000" dirty="0"/>
              <a:t> be LOWER (</a:t>
            </a:r>
            <a:r>
              <a:rPr lang="it-IT" sz="2000" dirty="0" err="1"/>
              <a:t>better</a:t>
            </a:r>
            <a:r>
              <a:rPr lang="it-IT" sz="2000" dirty="0"/>
              <a:t>) </a:t>
            </a:r>
            <a:r>
              <a:rPr lang="it-IT" sz="2000" dirty="0" err="1"/>
              <a:t>than</a:t>
            </a:r>
            <a:r>
              <a:rPr lang="it-IT" sz="2000" dirty="0"/>
              <a:t> the </a:t>
            </a:r>
            <a:r>
              <a:rPr lang="it-IT" sz="2000" b="1" dirty="0" err="1"/>
              <a:t>null</a:t>
            </a:r>
            <a:r>
              <a:rPr lang="it-IT" sz="2000" b="1" dirty="0"/>
              <a:t> model </a:t>
            </a:r>
            <a:r>
              <a:rPr lang="it-IT" sz="2000" dirty="0"/>
              <a:t>(</a:t>
            </a:r>
            <a:r>
              <a:rPr lang="it-IT" sz="2000" b="1" dirty="0"/>
              <a:t>NM</a:t>
            </a:r>
            <a:r>
              <a:rPr lang="it-IT" sz="2000" dirty="0"/>
              <a:t>= Y~B+C+1).</a:t>
            </a:r>
          </a:p>
          <a:p>
            <a:pPr marL="457200" indent="-457200">
              <a:buFont typeface="+mj-lt"/>
              <a:buAutoNum type="arabicPeriod"/>
            </a:pPr>
            <a:r>
              <a:rPr lang="it-IT" sz="2000" dirty="0"/>
              <a:t>Compute </a:t>
            </a:r>
            <a:r>
              <a:rPr lang="it-IT" sz="2000" b="1" dirty="0"/>
              <a:t>RM-NM=q</a:t>
            </a:r>
            <a:r>
              <a:rPr lang="it-IT" sz="2000" dirty="0"/>
              <a:t>? YES (q </a:t>
            </a:r>
            <a:r>
              <a:rPr lang="it-IT" sz="2000" dirty="0" err="1"/>
              <a:t>should</a:t>
            </a:r>
            <a:r>
              <a:rPr lang="it-IT" sz="2000" dirty="0"/>
              <a:t> be &lt;0)</a:t>
            </a:r>
          </a:p>
          <a:p>
            <a:pPr marL="457200" indent="-457200">
              <a:buFont typeface="+mj-lt"/>
              <a:buAutoNum type="arabicPeriod"/>
            </a:pPr>
            <a:r>
              <a:rPr lang="it-IT" sz="2000" dirty="0"/>
              <a:t>But </a:t>
            </a:r>
            <a:r>
              <a:rPr lang="it-IT" sz="2000" dirty="0" err="1"/>
              <a:t>it</a:t>
            </a:r>
            <a:r>
              <a:rPr lang="it-IT" sz="2000" dirty="0"/>
              <a:t> </a:t>
            </a:r>
            <a:r>
              <a:rPr lang="it-IT" sz="2000" dirty="0" err="1"/>
              <a:t>could</a:t>
            </a:r>
            <a:r>
              <a:rPr lang="it-IT" sz="2000" dirty="0"/>
              <a:t> be a </a:t>
            </a:r>
            <a:r>
              <a:rPr lang="it-IT" sz="2000" dirty="0" err="1"/>
              <a:t>casuality</a:t>
            </a:r>
            <a:r>
              <a:rPr lang="it-IT" sz="2000" dirty="0"/>
              <a:t>. </a:t>
            </a:r>
            <a:r>
              <a:rPr lang="it-IT" sz="2000" dirty="0" err="1"/>
              <a:t>We</a:t>
            </a:r>
            <a:r>
              <a:rPr lang="it-IT" sz="2000" dirty="0"/>
              <a:t> </a:t>
            </a:r>
            <a:r>
              <a:rPr lang="it-IT" sz="2000" dirty="0" err="1"/>
              <a:t>have</a:t>
            </a:r>
            <a:r>
              <a:rPr lang="it-IT" sz="2000" dirty="0"/>
              <a:t> to permute A (</a:t>
            </a:r>
            <a:r>
              <a:rPr lang="it-IT" sz="2000" dirty="0" err="1"/>
              <a:t>shuffled</a:t>
            </a:r>
            <a:r>
              <a:rPr lang="it-IT" sz="2000" dirty="0"/>
              <a:t>) 10000 </a:t>
            </a:r>
            <a:r>
              <a:rPr lang="it-IT" sz="2000" dirty="0" err="1"/>
              <a:t>run</a:t>
            </a:r>
            <a:r>
              <a:rPr lang="it-IT" sz="2000" dirty="0"/>
              <a:t> </a:t>
            </a:r>
            <a:r>
              <a:rPr lang="it-IT" sz="2000" dirty="0" err="1"/>
              <a:t>again</a:t>
            </a:r>
            <a:r>
              <a:rPr lang="it-IT" sz="2000" dirty="0"/>
              <a:t> </a:t>
            </a:r>
            <a:r>
              <a:rPr lang="it-IT" sz="2000" dirty="0" err="1"/>
              <a:t>RM_shuf</a:t>
            </a:r>
            <a:r>
              <a:rPr lang="it-IT" sz="2000" dirty="0"/>
              <a:t>=(Y~A(</a:t>
            </a:r>
            <a:r>
              <a:rPr lang="it-IT" sz="2000" dirty="0" err="1"/>
              <a:t>shuffled</a:t>
            </a:r>
            <a:r>
              <a:rPr lang="it-IT" sz="2000" dirty="0"/>
              <a:t>)+B+C)</a:t>
            </a:r>
          </a:p>
          <a:p>
            <a:pPr marL="914400" lvl="1" indent="-457200">
              <a:buFont typeface="+mj-lt"/>
              <a:buAutoNum type="arabicPeriod"/>
            </a:pPr>
            <a:r>
              <a:rPr lang="it-IT" sz="2000" b="1" dirty="0" err="1"/>
              <a:t>RM_shuf</a:t>
            </a:r>
            <a:r>
              <a:rPr lang="it-IT" sz="2000" b="1" dirty="0"/>
              <a:t>-NM=t</a:t>
            </a:r>
          </a:p>
          <a:p>
            <a:pPr marL="914400" lvl="1" indent="-457200">
              <a:buFont typeface="+mj-lt"/>
              <a:buAutoNum type="arabicPeriod"/>
            </a:pPr>
            <a:r>
              <a:rPr lang="it-IT" sz="2000" dirty="0" err="1"/>
              <a:t>how</a:t>
            </a:r>
            <a:r>
              <a:rPr lang="it-IT" sz="2000" dirty="0"/>
              <a:t> </a:t>
            </a:r>
            <a:r>
              <a:rPr lang="it-IT" sz="2000" dirty="0" err="1"/>
              <a:t>many</a:t>
            </a:r>
            <a:r>
              <a:rPr lang="it-IT" sz="2000" dirty="0"/>
              <a:t> times </a:t>
            </a:r>
            <a:r>
              <a:rPr lang="it-IT" sz="2000" b="1" dirty="0"/>
              <a:t>t&lt;q??</a:t>
            </a:r>
            <a:r>
              <a:rPr lang="it-IT" sz="2000" dirty="0"/>
              <a:t>. </a:t>
            </a:r>
            <a:r>
              <a:rPr lang="it-IT" sz="2000" b="1" dirty="0" err="1"/>
              <a:t>If</a:t>
            </a:r>
            <a:r>
              <a:rPr lang="it-IT" sz="2000" b="1" dirty="0"/>
              <a:t> t </a:t>
            </a:r>
            <a:r>
              <a:rPr lang="it-IT" sz="2000" b="1" dirty="0" err="1"/>
              <a:t>is</a:t>
            </a:r>
            <a:r>
              <a:rPr lang="it-IT" sz="2000" b="1" dirty="0"/>
              <a:t> &lt; q </a:t>
            </a:r>
            <a:r>
              <a:rPr lang="it-IT" sz="2000" b="1" dirty="0" err="1"/>
              <a:t>it</a:t>
            </a:r>
            <a:r>
              <a:rPr lang="it-IT" sz="2000" b="1" dirty="0"/>
              <a:t> </a:t>
            </a:r>
            <a:r>
              <a:rPr lang="it-IT" sz="2000" b="1" dirty="0" err="1"/>
              <a:t>means</a:t>
            </a:r>
            <a:r>
              <a:rPr lang="it-IT" sz="2000" b="1" dirty="0"/>
              <a:t> </a:t>
            </a:r>
            <a:r>
              <a:rPr lang="it-IT" sz="2000" b="1" dirty="0" err="1"/>
              <a:t>that</a:t>
            </a:r>
            <a:r>
              <a:rPr lang="it-IT" sz="2000" b="1" dirty="0"/>
              <a:t> </a:t>
            </a:r>
            <a:r>
              <a:rPr lang="it-IT" sz="2000" b="1" dirty="0" err="1"/>
              <a:t>RM_shuf</a:t>
            </a:r>
            <a:r>
              <a:rPr lang="it-IT" sz="2000" b="1" dirty="0"/>
              <a:t> </a:t>
            </a:r>
            <a:r>
              <a:rPr lang="it-IT" sz="2000" b="1" dirty="0" err="1"/>
              <a:t>better</a:t>
            </a:r>
            <a:r>
              <a:rPr lang="it-IT" sz="2000" b="1" dirty="0"/>
              <a:t> </a:t>
            </a:r>
            <a:r>
              <a:rPr lang="it-IT" sz="2000" b="1" dirty="0" err="1"/>
              <a:t>explain</a:t>
            </a:r>
            <a:r>
              <a:rPr lang="it-IT" sz="2000" b="1" dirty="0"/>
              <a:t> the model!!!</a:t>
            </a:r>
            <a:endParaRPr lang="it-IT" sz="2000" dirty="0"/>
          </a:p>
          <a:p>
            <a:pPr marL="457200" indent="-457200">
              <a:buFont typeface="+mj-lt"/>
              <a:buAutoNum type="arabicPeriod"/>
            </a:pPr>
            <a:r>
              <a:rPr lang="it-IT" sz="2000" dirty="0" err="1"/>
              <a:t>If</a:t>
            </a:r>
            <a:r>
              <a:rPr lang="it-IT" sz="2000" dirty="0"/>
              <a:t> t&lt;q in 0.001% of the </a:t>
            </a:r>
            <a:r>
              <a:rPr lang="it-IT" sz="2000" dirty="0" err="1"/>
              <a:t>permuted</a:t>
            </a:r>
            <a:r>
              <a:rPr lang="it-IT" sz="2000" dirty="0"/>
              <a:t> trials </a:t>
            </a:r>
            <a:r>
              <a:rPr lang="it-IT" sz="2000" dirty="0" err="1"/>
              <a:t>we</a:t>
            </a:r>
            <a:r>
              <a:rPr lang="it-IT" sz="2000" dirty="0"/>
              <a:t> can conclude </a:t>
            </a:r>
            <a:r>
              <a:rPr lang="it-IT" sz="2000" dirty="0" err="1"/>
              <a:t>that</a:t>
            </a:r>
            <a:r>
              <a:rPr lang="it-IT" sz="2000" dirty="0"/>
              <a:t> A </a:t>
            </a:r>
            <a:r>
              <a:rPr lang="it-IT" sz="2000" dirty="0" err="1"/>
              <a:t>has</a:t>
            </a:r>
            <a:r>
              <a:rPr lang="it-IT" sz="2000" dirty="0"/>
              <a:t> an </a:t>
            </a:r>
            <a:r>
              <a:rPr lang="it-IT" sz="2000" dirty="0" err="1"/>
              <a:t>effect</a:t>
            </a:r>
            <a:r>
              <a:rPr lang="it-IT" sz="2000" dirty="0"/>
              <a:t> on Y!!</a:t>
            </a:r>
          </a:p>
          <a:p>
            <a:pPr marL="457200" indent="-457200">
              <a:buFont typeface="+mj-lt"/>
              <a:buAutoNum type="arabicPeriod"/>
            </a:pPr>
            <a:endParaRPr lang="it-IT" sz="2000" dirty="0"/>
          </a:p>
          <a:p>
            <a:endParaRPr lang="it-IT" sz="2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30C7E25-9F92-44AA-B547-4949BD879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243944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27969DF-7311-4B45-B701-EF657C2907CE}"/>
              </a:ext>
            </a:extLst>
          </p:cNvPr>
          <p:cNvSpPr/>
          <p:nvPr/>
        </p:nvSpPr>
        <p:spPr>
          <a:xfrm>
            <a:off x="4410270" y="64115"/>
            <a:ext cx="349339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Make GLMs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AF4B39-B3BA-4DD8-A96E-BAE24FD18C77}"/>
              </a:ext>
            </a:extLst>
          </p:cNvPr>
          <p:cNvSpPr txBox="1"/>
          <p:nvPr/>
        </p:nvSpPr>
        <p:spPr>
          <a:xfrm>
            <a:off x="230993" y="1691997"/>
            <a:ext cx="1146863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7" indent="-342907">
              <a:buFont typeface="+mj-lt"/>
              <a:buAutoNum type="arabicPeriod"/>
            </a:pPr>
            <a:r>
              <a:rPr lang="it-IT" sz="2000" dirty="0" err="1"/>
              <a:t>Find</a:t>
            </a:r>
            <a:r>
              <a:rPr lang="it-IT" sz="2000" dirty="0"/>
              <a:t> </a:t>
            </a:r>
            <a:r>
              <a:rPr lang="it-IT" sz="2000" dirty="0" err="1"/>
              <a:t>dipendent</a:t>
            </a:r>
            <a:r>
              <a:rPr lang="it-IT" sz="2000" dirty="0"/>
              <a:t> </a:t>
            </a:r>
            <a:r>
              <a:rPr lang="it-IT" sz="2000" dirty="0" err="1"/>
              <a:t>variable</a:t>
            </a:r>
            <a:r>
              <a:rPr lang="it-IT" sz="2000" dirty="0"/>
              <a:t> (Y) and </a:t>
            </a:r>
            <a:r>
              <a:rPr lang="it-IT" sz="2000" dirty="0" err="1"/>
              <a:t>predictor</a:t>
            </a:r>
            <a:r>
              <a:rPr lang="it-IT" sz="2000" dirty="0"/>
              <a:t> (A). </a:t>
            </a:r>
            <a:r>
              <a:rPr lang="it-IT" sz="2000" dirty="0" err="1"/>
              <a:t>NB_start</a:t>
            </a:r>
            <a:r>
              <a:rPr lang="it-IT" sz="2000" dirty="0"/>
              <a:t> with 1 </a:t>
            </a:r>
            <a:r>
              <a:rPr lang="it-IT" sz="2000" dirty="0" err="1"/>
              <a:t>predictor</a:t>
            </a:r>
            <a:r>
              <a:rPr lang="it-IT" sz="2000" dirty="0"/>
              <a:t> and </a:t>
            </a:r>
            <a:r>
              <a:rPr lang="it-IT" sz="2000" dirty="0" err="1"/>
              <a:t>if</a:t>
            </a:r>
            <a:r>
              <a:rPr lang="it-IT" sz="2000" dirty="0"/>
              <a:t> </a:t>
            </a:r>
            <a:r>
              <a:rPr lang="it-IT" sz="2000" dirty="0" err="1"/>
              <a:t>it</a:t>
            </a:r>
            <a:r>
              <a:rPr lang="it-IT" sz="2000" dirty="0"/>
              <a:t> </a:t>
            </a:r>
            <a:r>
              <a:rPr lang="it-IT" sz="2000" dirty="0" err="1"/>
              <a:t>is</a:t>
            </a:r>
            <a:r>
              <a:rPr lang="it-IT" sz="2000" dirty="0"/>
              <a:t> </a:t>
            </a:r>
            <a:r>
              <a:rPr lang="it-IT" sz="2000" dirty="0" err="1"/>
              <a:t>significant</a:t>
            </a:r>
            <a:r>
              <a:rPr lang="it-IT" sz="2000" dirty="0"/>
              <a:t>, </a:t>
            </a:r>
            <a:r>
              <a:rPr lang="it-IT" sz="2000" dirty="0" err="1"/>
              <a:t>add</a:t>
            </a:r>
            <a:r>
              <a:rPr lang="it-IT" sz="2000" dirty="0"/>
              <a:t> the </a:t>
            </a:r>
            <a:r>
              <a:rPr lang="it-IT" sz="2000" dirty="0" err="1"/>
              <a:t>others</a:t>
            </a:r>
            <a:r>
              <a:rPr lang="it-IT" sz="2000" dirty="0"/>
              <a:t>.</a:t>
            </a:r>
          </a:p>
          <a:p>
            <a:pPr marL="342907" indent="-342907">
              <a:buFont typeface="+mj-lt"/>
              <a:buAutoNum type="arabicPeriod"/>
            </a:pPr>
            <a:r>
              <a:rPr lang="it-IT" sz="2000" dirty="0" err="1"/>
              <a:t>Run</a:t>
            </a:r>
            <a:r>
              <a:rPr lang="it-IT" sz="2000" dirty="0"/>
              <a:t> the model glm(Y~A)</a:t>
            </a:r>
          </a:p>
          <a:p>
            <a:pPr marL="342907" indent="-342907">
              <a:buFont typeface="+mj-lt"/>
              <a:buAutoNum type="arabicPeriod"/>
            </a:pPr>
            <a:r>
              <a:rPr lang="it-IT" sz="2000" dirty="0" err="1"/>
              <a:t>Is</a:t>
            </a:r>
            <a:r>
              <a:rPr lang="it-IT" sz="2000" dirty="0"/>
              <a:t> A </a:t>
            </a:r>
            <a:r>
              <a:rPr lang="it-IT" sz="2000" dirty="0" err="1"/>
              <a:t>significant</a:t>
            </a:r>
            <a:r>
              <a:rPr lang="it-IT" sz="2000" dirty="0"/>
              <a:t>?</a:t>
            </a:r>
          </a:p>
          <a:p>
            <a:pPr marL="800116" lvl="1" indent="-342907">
              <a:buFont typeface="+mj-lt"/>
              <a:buAutoNum type="arabicPeriod"/>
            </a:pPr>
            <a:r>
              <a:rPr lang="it-IT" sz="2000" dirty="0"/>
              <a:t>No. </a:t>
            </a:r>
            <a:r>
              <a:rPr lang="it-IT" sz="2000" dirty="0">
                <a:sym typeface="Wingdings" panose="05000000000000000000" pitchFamily="2" charset="2"/>
              </a:rPr>
              <a:t></a:t>
            </a:r>
            <a:r>
              <a:rPr lang="it-IT" sz="2000" dirty="0"/>
              <a:t> Stop. </a:t>
            </a:r>
            <a:r>
              <a:rPr lang="it-IT" sz="2000" dirty="0" err="1"/>
              <a:t>Try</a:t>
            </a:r>
            <a:r>
              <a:rPr lang="it-IT" sz="2000" dirty="0"/>
              <a:t> </a:t>
            </a:r>
            <a:r>
              <a:rPr lang="it-IT" sz="2000" dirty="0" err="1"/>
              <a:t>another</a:t>
            </a:r>
            <a:r>
              <a:rPr lang="it-IT" sz="2000" dirty="0"/>
              <a:t> </a:t>
            </a:r>
            <a:r>
              <a:rPr lang="it-IT" sz="2000" dirty="0" err="1"/>
              <a:t>predictor</a:t>
            </a:r>
            <a:r>
              <a:rPr lang="it-IT" sz="2000" dirty="0"/>
              <a:t> (B);</a:t>
            </a:r>
          </a:p>
          <a:p>
            <a:pPr marL="800116" lvl="1" indent="-342907">
              <a:buFont typeface="+mj-lt"/>
              <a:buAutoNum type="arabicPeriod"/>
            </a:pPr>
            <a:r>
              <a:rPr lang="it-IT" sz="2000" dirty="0"/>
              <a:t>Yes. </a:t>
            </a:r>
            <a:r>
              <a:rPr lang="it-IT" sz="2000" dirty="0">
                <a:sym typeface="Wingdings" panose="05000000000000000000" pitchFamily="2" charset="2"/>
              </a:rPr>
              <a:t> </a:t>
            </a:r>
            <a:r>
              <a:rPr lang="it-IT" sz="2000" dirty="0" err="1">
                <a:sym typeface="Wingdings" panose="05000000000000000000" pitchFamily="2" charset="2"/>
              </a:rPr>
              <a:t>permutation</a:t>
            </a:r>
            <a:r>
              <a:rPr lang="it-IT" sz="2000" dirty="0">
                <a:sym typeface="Wingdings" panose="05000000000000000000" pitchFamily="2" charset="2"/>
              </a:rPr>
              <a:t> model </a:t>
            </a:r>
            <a:r>
              <a:rPr lang="it-IT" sz="2000" dirty="0" err="1">
                <a:sym typeface="Wingdings" panose="05000000000000000000" pitchFamily="2" charset="2"/>
              </a:rPr>
              <a:t>cofirm</a:t>
            </a:r>
            <a:r>
              <a:rPr lang="it-IT" sz="2000" dirty="0">
                <a:sym typeface="Wingdings" panose="05000000000000000000" pitchFamily="2" charset="2"/>
              </a:rPr>
              <a:t>?</a:t>
            </a:r>
          </a:p>
          <a:p>
            <a:pPr marL="342916" indent="-342907">
              <a:buFont typeface="+mj-lt"/>
              <a:buAutoNum type="arabicPeriod"/>
            </a:pPr>
            <a:r>
              <a:rPr lang="it-IT" sz="2000" dirty="0" err="1">
                <a:sym typeface="Wingdings" panose="05000000000000000000" pitchFamily="2" charset="2"/>
              </a:rPr>
              <a:t>Find</a:t>
            </a:r>
            <a:r>
              <a:rPr lang="it-IT" sz="2000" dirty="0">
                <a:sym typeface="Wingdings" panose="05000000000000000000" pitchFamily="2" charset="2"/>
              </a:rPr>
              <a:t> </a:t>
            </a:r>
            <a:r>
              <a:rPr lang="it-IT" sz="2000" dirty="0" err="1">
                <a:sym typeface="Wingdings" panose="05000000000000000000" pitchFamily="2" charset="2"/>
              </a:rPr>
              <a:t>another</a:t>
            </a:r>
            <a:r>
              <a:rPr lang="it-IT" sz="2000" dirty="0">
                <a:sym typeface="Wingdings" panose="05000000000000000000" pitchFamily="2" charset="2"/>
              </a:rPr>
              <a:t> </a:t>
            </a:r>
            <a:r>
              <a:rPr lang="it-IT" sz="2000" dirty="0" err="1">
                <a:sym typeface="Wingdings" panose="05000000000000000000" pitchFamily="2" charset="2"/>
              </a:rPr>
              <a:t>predictor</a:t>
            </a:r>
            <a:r>
              <a:rPr lang="it-IT" sz="2000" dirty="0">
                <a:sym typeface="Wingdings" panose="05000000000000000000" pitchFamily="2" charset="2"/>
              </a:rPr>
              <a:t> (B);</a:t>
            </a:r>
          </a:p>
          <a:p>
            <a:pPr marL="342907" indent="-342907">
              <a:buFont typeface="+mj-lt"/>
              <a:buAutoNum type="arabicPeriod"/>
            </a:pPr>
            <a:r>
              <a:rPr lang="it-IT" sz="2000" dirty="0" err="1">
                <a:sym typeface="Wingdings" panose="05000000000000000000" pitchFamily="2" charset="2"/>
              </a:rPr>
              <a:t>Run</a:t>
            </a:r>
            <a:r>
              <a:rPr lang="it-IT" sz="2000" dirty="0">
                <a:sym typeface="Wingdings" panose="05000000000000000000" pitchFamily="2" charset="2"/>
              </a:rPr>
              <a:t> the glm (Y~A+B)</a:t>
            </a:r>
          </a:p>
          <a:p>
            <a:pPr marL="342907" indent="-342907">
              <a:buFont typeface="+mj-lt"/>
              <a:buAutoNum type="arabicPeriod"/>
            </a:pPr>
            <a:r>
              <a:rPr lang="it-IT" sz="2000" dirty="0" err="1">
                <a:sym typeface="Wingdings" panose="05000000000000000000" pitchFamily="2" charset="2"/>
              </a:rPr>
              <a:t>Is</a:t>
            </a:r>
            <a:r>
              <a:rPr lang="it-IT" sz="2000" dirty="0">
                <a:sym typeface="Wingdings" panose="05000000000000000000" pitchFamily="2" charset="2"/>
              </a:rPr>
              <a:t> B </a:t>
            </a:r>
            <a:r>
              <a:rPr lang="it-IT" sz="2000" dirty="0" err="1">
                <a:sym typeface="Wingdings" panose="05000000000000000000" pitchFamily="2" charset="2"/>
              </a:rPr>
              <a:t>significant</a:t>
            </a:r>
            <a:r>
              <a:rPr lang="it-IT" sz="2000" dirty="0">
                <a:sym typeface="Wingdings" panose="05000000000000000000" pitchFamily="2" charset="2"/>
              </a:rPr>
              <a:t>?</a:t>
            </a:r>
          </a:p>
          <a:p>
            <a:pPr marL="1257325" lvl="2" indent="-342907">
              <a:buFont typeface="+mj-lt"/>
              <a:buAutoNum type="arabicPeriod"/>
            </a:pPr>
            <a:r>
              <a:rPr lang="it-IT" sz="2000" dirty="0">
                <a:sym typeface="Wingdings" panose="05000000000000000000" pitchFamily="2" charset="2"/>
              </a:rPr>
              <a:t>No.  stop. </a:t>
            </a:r>
            <a:r>
              <a:rPr lang="it-IT" sz="2000" dirty="0" err="1">
                <a:sym typeface="Wingdings" panose="05000000000000000000" pitchFamily="2" charset="2"/>
              </a:rPr>
              <a:t>Try</a:t>
            </a:r>
            <a:r>
              <a:rPr lang="it-IT" sz="2000" dirty="0">
                <a:sym typeface="Wingdings" panose="05000000000000000000" pitchFamily="2" charset="2"/>
              </a:rPr>
              <a:t> with </a:t>
            </a:r>
            <a:r>
              <a:rPr lang="it-IT" sz="2000" dirty="0" err="1">
                <a:sym typeface="Wingdings" panose="05000000000000000000" pitchFamily="2" charset="2"/>
              </a:rPr>
              <a:t>another</a:t>
            </a:r>
            <a:r>
              <a:rPr lang="it-IT" sz="2000" dirty="0">
                <a:sym typeface="Wingdings" panose="05000000000000000000" pitchFamily="2" charset="2"/>
              </a:rPr>
              <a:t> </a:t>
            </a:r>
            <a:r>
              <a:rPr lang="it-IT" sz="2000" dirty="0" err="1">
                <a:sym typeface="Wingdings" panose="05000000000000000000" pitchFamily="2" charset="2"/>
              </a:rPr>
              <a:t>predictor</a:t>
            </a:r>
            <a:r>
              <a:rPr lang="it-IT" sz="2000" dirty="0">
                <a:sym typeface="Wingdings" panose="05000000000000000000" pitchFamily="2" charset="2"/>
              </a:rPr>
              <a:t> (C);</a:t>
            </a:r>
          </a:p>
          <a:p>
            <a:pPr marL="1257325" lvl="2" indent="-342907">
              <a:buFont typeface="+mj-lt"/>
              <a:buAutoNum type="arabicPeriod"/>
            </a:pPr>
            <a:r>
              <a:rPr lang="it-IT" sz="2000" dirty="0" err="1"/>
              <a:t>Yes</a:t>
            </a:r>
            <a:r>
              <a:rPr lang="it-IT" sz="2000" dirty="0" err="1">
                <a:sym typeface="Wingdings" panose="05000000000000000000" pitchFamily="2" charset="2"/>
              </a:rPr>
              <a:t>permutation</a:t>
            </a:r>
            <a:r>
              <a:rPr lang="it-IT" sz="2000" dirty="0">
                <a:sym typeface="Wingdings" panose="05000000000000000000" pitchFamily="2" charset="2"/>
              </a:rPr>
              <a:t> model </a:t>
            </a:r>
            <a:r>
              <a:rPr lang="it-IT" sz="2000" dirty="0" err="1">
                <a:sym typeface="Wingdings" panose="05000000000000000000" pitchFamily="2" charset="2"/>
              </a:rPr>
              <a:t>cofirm</a:t>
            </a:r>
            <a:r>
              <a:rPr lang="it-IT" sz="2000" dirty="0">
                <a:sym typeface="Wingdings" panose="05000000000000000000" pitchFamily="2" charset="2"/>
              </a:rPr>
              <a:t>?</a:t>
            </a:r>
          </a:p>
          <a:p>
            <a:pPr marL="342907" indent="-342907">
              <a:buFont typeface="+mj-lt"/>
              <a:buAutoNum type="arabicPeriod"/>
            </a:pPr>
            <a:r>
              <a:rPr lang="it-IT" sz="2000" dirty="0">
                <a:sym typeface="Wingdings" panose="05000000000000000000" pitchFamily="2" charset="2"/>
              </a:rPr>
              <a:t>Continue like </a:t>
            </a:r>
            <a:r>
              <a:rPr lang="it-IT" sz="2000" dirty="0" err="1">
                <a:sym typeface="Wingdings" panose="05000000000000000000" pitchFamily="2" charset="2"/>
              </a:rPr>
              <a:t>this</a:t>
            </a:r>
            <a:r>
              <a:rPr lang="it-IT" sz="2000" dirty="0">
                <a:sym typeface="Wingdings" panose="05000000000000000000" pitchFamily="2" charset="2"/>
              </a:rPr>
              <a:t> with </a:t>
            </a:r>
            <a:r>
              <a:rPr lang="it-IT" sz="2000" dirty="0" err="1">
                <a:sym typeface="Wingdings" panose="05000000000000000000" pitchFamily="2" charset="2"/>
              </a:rPr>
              <a:t>all</a:t>
            </a:r>
            <a:r>
              <a:rPr lang="it-IT" sz="2000" dirty="0">
                <a:sym typeface="Wingdings" panose="05000000000000000000" pitchFamily="2" charset="2"/>
              </a:rPr>
              <a:t> </a:t>
            </a:r>
            <a:r>
              <a:rPr lang="it-IT" sz="2000" dirty="0" err="1">
                <a:sym typeface="Wingdings" panose="05000000000000000000" pitchFamily="2" charset="2"/>
              </a:rPr>
              <a:t>predictors</a:t>
            </a:r>
            <a:endParaRPr lang="it-IT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9DB12C-F49E-4C80-A219-0F67F7DE32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13</a:t>
            </a:fld>
            <a:endParaRPr lang="it-IT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C4C3B6-29AE-43B1-B485-D7A0D0D73503}"/>
              </a:ext>
            </a:extLst>
          </p:cNvPr>
          <p:cNvSpPr txBox="1"/>
          <p:nvPr/>
        </p:nvSpPr>
        <p:spPr>
          <a:xfrm>
            <a:off x="184101" y="1195685"/>
            <a:ext cx="2983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u="sng" dirty="0"/>
              <a:t>ADDING METHOD</a:t>
            </a:r>
          </a:p>
        </p:txBody>
      </p:sp>
    </p:spTree>
    <p:extLst>
      <p:ext uri="{BB962C8B-B14F-4D97-AF65-F5344CB8AC3E}">
        <p14:creationId xmlns:p14="http://schemas.microsoft.com/office/powerpoint/2010/main" val="39160074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27969DF-7311-4B45-B701-EF657C2907CE}"/>
              </a:ext>
            </a:extLst>
          </p:cNvPr>
          <p:cNvSpPr/>
          <p:nvPr/>
        </p:nvSpPr>
        <p:spPr>
          <a:xfrm>
            <a:off x="4410270" y="64115"/>
            <a:ext cx="349339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Make GLMs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AF4B39-B3BA-4DD8-A96E-BAE24FD18C77}"/>
              </a:ext>
            </a:extLst>
          </p:cNvPr>
          <p:cNvSpPr txBox="1"/>
          <p:nvPr/>
        </p:nvSpPr>
        <p:spPr>
          <a:xfrm>
            <a:off x="154793" y="853797"/>
            <a:ext cx="1146863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7" indent="-342907">
              <a:buFont typeface="+mj-lt"/>
              <a:buAutoNum type="arabicPeriod"/>
            </a:pPr>
            <a:r>
              <a:rPr lang="it-IT" sz="2000" dirty="0" err="1"/>
              <a:t>Find</a:t>
            </a:r>
            <a:r>
              <a:rPr lang="it-IT" sz="2000" dirty="0"/>
              <a:t> </a:t>
            </a:r>
            <a:r>
              <a:rPr lang="it-IT" sz="2000" dirty="0" err="1"/>
              <a:t>dipendent</a:t>
            </a:r>
            <a:r>
              <a:rPr lang="it-IT" sz="2000" dirty="0"/>
              <a:t> </a:t>
            </a:r>
            <a:r>
              <a:rPr lang="it-IT" sz="2000" dirty="0" err="1"/>
              <a:t>variable</a:t>
            </a:r>
            <a:r>
              <a:rPr lang="it-IT" sz="2000" dirty="0"/>
              <a:t> (Y) and </a:t>
            </a:r>
            <a:r>
              <a:rPr lang="it-IT" sz="2000" dirty="0" err="1"/>
              <a:t>predictors</a:t>
            </a:r>
            <a:r>
              <a:rPr lang="it-IT" sz="2000" dirty="0"/>
              <a:t> (A,B,C). </a:t>
            </a:r>
            <a:r>
              <a:rPr lang="it-IT" sz="2000" dirty="0" err="1"/>
              <a:t>NB_start</a:t>
            </a:r>
            <a:r>
              <a:rPr lang="it-IT" sz="2000" dirty="0"/>
              <a:t> with  </a:t>
            </a:r>
            <a:r>
              <a:rPr lang="it-IT" sz="2000" b="1" dirty="0"/>
              <a:t>ALL</a:t>
            </a:r>
            <a:r>
              <a:rPr lang="it-IT" sz="2000" dirty="0"/>
              <a:t> </a:t>
            </a:r>
            <a:r>
              <a:rPr lang="it-IT" sz="2000" dirty="0" err="1"/>
              <a:t>predictorS</a:t>
            </a:r>
            <a:r>
              <a:rPr lang="it-IT" sz="2000" dirty="0"/>
              <a:t> and DISCARD THE LESS SIGNIFICANT USING THE PERMUTATIONS MODEL AND P-VALUE OF GLMS</a:t>
            </a:r>
          </a:p>
          <a:p>
            <a:pPr marL="342907" indent="-342907">
              <a:buFont typeface="+mj-lt"/>
              <a:buAutoNum type="arabicPeriod"/>
            </a:pPr>
            <a:r>
              <a:rPr lang="it-IT" sz="2000" dirty="0" err="1"/>
              <a:t>Run</a:t>
            </a:r>
            <a:r>
              <a:rPr lang="it-IT" sz="2000" dirty="0"/>
              <a:t> the model glm(Y~A+B+C)</a:t>
            </a:r>
          </a:p>
          <a:p>
            <a:pPr marL="342907" indent="-342907">
              <a:buFont typeface="+mj-lt"/>
              <a:buAutoNum type="arabicPeriod"/>
            </a:pPr>
            <a:r>
              <a:rPr lang="it-IT" sz="2000" dirty="0" err="1"/>
              <a:t>Exclude</a:t>
            </a:r>
            <a:r>
              <a:rPr lang="it-IT" sz="2000" dirty="0"/>
              <a:t> the </a:t>
            </a:r>
            <a:r>
              <a:rPr lang="it-IT" sz="2000" dirty="0" err="1"/>
              <a:t>predictor</a:t>
            </a:r>
            <a:r>
              <a:rPr lang="it-IT" sz="2000" dirty="0"/>
              <a:t> </a:t>
            </a:r>
            <a:r>
              <a:rPr lang="it-IT" sz="2000" dirty="0" err="1"/>
              <a:t>less</a:t>
            </a:r>
            <a:r>
              <a:rPr lang="it-IT" sz="2000" dirty="0"/>
              <a:t> </a:t>
            </a:r>
            <a:r>
              <a:rPr lang="it-IT" sz="2000" dirty="0" err="1"/>
              <a:t>significant</a:t>
            </a:r>
            <a:r>
              <a:rPr lang="it-IT" sz="2000" dirty="0"/>
              <a:t> </a:t>
            </a:r>
          </a:p>
          <a:p>
            <a:pPr marL="342907" indent="-342907">
              <a:buFont typeface="+mj-lt"/>
              <a:buAutoNum type="arabicPeriod"/>
            </a:pPr>
            <a:r>
              <a:rPr lang="it-IT" sz="2000" dirty="0" err="1">
                <a:sym typeface="Wingdings" panose="05000000000000000000" pitchFamily="2" charset="2"/>
              </a:rPr>
              <a:t>Try</a:t>
            </a:r>
            <a:r>
              <a:rPr lang="it-IT" sz="2000" dirty="0">
                <a:sym typeface="Wingdings" panose="05000000000000000000" pitchFamily="2" charset="2"/>
              </a:rPr>
              <a:t> </a:t>
            </a:r>
            <a:r>
              <a:rPr lang="it-IT" sz="2000" dirty="0" err="1">
                <a:sym typeface="Wingdings" panose="05000000000000000000" pitchFamily="2" charset="2"/>
              </a:rPr>
              <a:t>different</a:t>
            </a:r>
            <a:r>
              <a:rPr lang="it-IT" sz="2000" dirty="0">
                <a:sym typeface="Wingdings" panose="05000000000000000000" pitchFamily="2" charset="2"/>
              </a:rPr>
              <a:t> </a:t>
            </a:r>
            <a:r>
              <a:rPr lang="it-IT" sz="2000" dirty="0" err="1">
                <a:sym typeface="Wingdings" panose="05000000000000000000" pitchFamily="2" charset="2"/>
              </a:rPr>
              <a:t>combinations</a:t>
            </a:r>
            <a:r>
              <a:rPr lang="it-IT" sz="2000" dirty="0">
                <a:sym typeface="Wingdings" panose="05000000000000000000" pitchFamily="2" charset="2"/>
              </a:rPr>
              <a:t> (Y~A+B; Y~A+C, Y~B+C)</a:t>
            </a:r>
          </a:p>
          <a:p>
            <a:pPr marL="342907" indent="-342907">
              <a:buFont typeface="+mj-lt"/>
              <a:buAutoNum type="arabicPeriod"/>
            </a:pPr>
            <a:endParaRPr lang="it-IT" sz="2000" dirty="0">
              <a:sym typeface="Wingdings" panose="05000000000000000000" pitchFamily="2" charset="2"/>
            </a:endParaRPr>
          </a:p>
          <a:p>
            <a:r>
              <a:rPr lang="it-IT" sz="2000" dirty="0">
                <a:sym typeface="Wingdings" panose="05000000000000000000" pitchFamily="2" charset="2"/>
              </a:rPr>
              <a:t>An alternative way </a:t>
            </a:r>
            <a:r>
              <a:rPr lang="it-IT" sz="2000" dirty="0" err="1">
                <a:sym typeface="Wingdings" panose="05000000000000000000" pitchFamily="2" charset="2"/>
              </a:rPr>
              <a:t>is</a:t>
            </a:r>
            <a:r>
              <a:rPr lang="it-IT" sz="2000" dirty="0">
                <a:sym typeface="Wingdings" panose="05000000000000000000" pitchFamily="2" charset="2"/>
              </a:rPr>
              <a:t> to use the </a:t>
            </a:r>
            <a:r>
              <a:rPr lang="it-IT" sz="2000" dirty="0" err="1">
                <a:sym typeface="Wingdings" panose="05000000000000000000" pitchFamily="2" charset="2"/>
              </a:rPr>
              <a:t>function</a:t>
            </a:r>
            <a:r>
              <a:rPr lang="it-IT" sz="2000" dirty="0">
                <a:sym typeface="Wingdings" panose="05000000000000000000" pitchFamily="2" charset="2"/>
              </a:rPr>
              <a:t> step() with glm. </a:t>
            </a:r>
            <a:r>
              <a:rPr lang="it-IT" sz="2000" dirty="0" err="1">
                <a:sym typeface="Wingdings" panose="05000000000000000000" pitchFamily="2" charset="2"/>
              </a:rPr>
              <a:t>It</a:t>
            </a:r>
            <a:r>
              <a:rPr lang="it-IT" sz="2000" dirty="0">
                <a:sym typeface="Wingdings" panose="05000000000000000000" pitchFamily="2" charset="2"/>
              </a:rPr>
              <a:t> </a:t>
            </a:r>
            <a:r>
              <a:rPr lang="it-IT" sz="2000" dirty="0" err="1">
                <a:sym typeface="Wingdings" panose="05000000000000000000" pitchFamily="2" charset="2"/>
              </a:rPr>
              <a:t>will</a:t>
            </a:r>
            <a:r>
              <a:rPr lang="it-IT" sz="2000" dirty="0">
                <a:sym typeface="Wingdings" panose="05000000000000000000" pitchFamily="2" charset="2"/>
              </a:rPr>
              <a:t> </a:t>
            </a:r>
            <a:r>
              <a:rPr lang="it-IT" sz="2000" dirty="0" err="1">
                <a:sym typeface="Wingdings" panose="05000000000000000000" pitchFamily="2" charset="2"/>
              </a:rPr>
              <a:t>automatically</a:t>
            </a:r>
            <a:r>
              <a:rPr lang="it-IT" sz="2000" dirty="0">
                <a:sym typeface="Wingdings" panose="05000000000000000000" pitchFamily="2" charset="2"/>
              </a:rPr>
              <a:t> check the </a:t>
            </a:r>
            <a:r>
              <a:rPr lang="it-IT" sz="2000" dirty="0" err="1">
                <a:sym typeface="Wingdings" panose="05000000000000000000" pitchFamily="2" charset="2"/>
              </a:rPr>
              <a:t>predictor</a:t>
            </a:r>
            <a:r>
              <a:rPr lang="it-IT" sz="2000" dirty="0">
                <a:sym typeface="Wingdings" panose="05000000000000000000" pitchFamily="2" charset="2"/>
              </a:rPr>
              <a:t> with </a:t>
            </a:r>
            <a:r>
              <a:rPr lang="it-IT" sz="2000" dirty="0" err="1">
                <a:sym typeface="Wingdings" panose="05000000000000000000" pitchFamily="2" charset="2"/>
              </a:rPr>
              <a:t>lower</a:t>
            </a:r>
            <a:r>
              <a:rPr lang="it-IT" sz="2000" dirty="0">
                <a:sym typeface="Wingdings" panose="05000000000000000000" pitchFamily="2" charset="2"/>
              </a:rPr>
              <a:t> AIC (</a:t>
            </a:r>
            <a:r>
              <a:rPr lang="it-IT" sz="2000" dirty="0">
                <a:hlinkClick r:id="rId2"/>
              </a:rPr>
              <a:t>step </a:t>
            </a:r>
            <a:r>
              <a:rPr lang="it-IT" sz="2000" dirty="0" err="1">
                <a:hlinkClick r:id="rId2"/>
              </a:rPr>
              <a:t>function</a:t>
            </a:r>
            <a:r>
              <a:rPr lang="it-IT" sz="2000" dirty="0">
                <a:hlinkClick r:id="rId2"/>
              </a:rPr>
              <a:t> – </a:t>
            </a:r>
            <a:r>
              <a:rPr lang="it-IT" sz="2000" dirty="0" err="1">
                <a:hlinkClick r:id="rId2"/>
              </a:rPr>
              <a:t>Rdocumentation</a:t>
            </a:r>
            <a:r>
              <a:rPr lang="it-IT" sz="2000" dirty="0"/>
              <a:t>) tutorial in : </a:t>
            </a:r>
            <a:r>
              <a:rPr lang="it-IT" sz="2000" dirty="0">
                <a:hlinkClick r:id="rId3"/>
              </a:rPr>
              <a:t>2101f11StepwiseLogisticR (toronto.edu)</a:t>
            </a:r>
            <a:endParaRPr lang="it-IT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9DB12C-F49E-4C80-A219-0F67F7DE32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14</a:t>
            </a:fld>
            <a:endParaRPr lang="it-I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772A81-1CED-4803-A24F-E82CDCA94F40}"/>
              </a:ext>
            </a:extLst>
          </p:cNvPr>
          <p:cNvSpPr txBox="1"/>
          <p:nvPr/>
        </p:nvSpPr>
        <p:spPr>
          <a:xfrm>
            <a:off x="280284" y="4383358"/>
            <a:ext cx="102761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 err="1">
                <a:hlinkClick r:id="rId4"/>
              </a:rPr>
              <a:t>dredge</a:t>
            </a:r>
            <a:r>
              <a:rPr lang="it-IT" dirty="0">
                <a:hlinkClick r:id="rId4"/>
              </a:rPr>
              <a:t> </a:t>
            </a:r>
            <a:r>
              <a:rPr lang="it-IT" dirty="0" err="1">
                <a:hlinkClick r:id="rId4"/>
              </a:rPr>
              <a:t>function</a:t>
            </a:r>
            <a:r>
              <a:rPr lang="it-IT" dirty="0">
                <a:hlinkClick r:id="rId4"/>
              </a:rPr>
              <a:t> – </a:t>
            </a:r>
            <a:r>
              <a:rPr lang="it-IT" dirty="0" err="1">
                <a:hlinkClick r:id="rId4"/>
              </a:rPr>
              <a:t>Rdocumentation</a:t>
            </a:r>
            <a:r>
              <a:rPr lang="it-IT" dirty="0"/>
              <a:t> </a:t>
            </a:r>
            <a:r>
              <a:rPr lang="it-IT" dirty="0">
                <a:sym typeface="Wingdings" panose="05000000000000000000" pitchFamily="2" charset="2"/>
              </a:rPr>
              <a:t> </a:t>
            </a:r>
            <a:r>
              <a:rPr lang="it-IT" dirty="0" err="1">
                <a:sym typeface="Wingdings" panose="05000000000000000000" pitchFamily="2" charset="2"/>
              </a:rPr>
              <a:t>function</a:t>
            </a:r>
            <a:r>
              <a:rPr lang="it-IT" dirty="0">
                <a:sym typeface="Wingdings" panose="05000000000000000000" pitchFamily="2" charset="2"/>
              </a:rPr>
              <a:t> in R </a:t>
            </a:r>
            <a:r>
              <a:rPr lang="it-IT" dirty="0" err="1">
                <a:sym typeface="Wingdings" panose="05000000000000000000" pitchFamily="2" charset="2"/>
              </a:rPr>
              <a:t>that</a:t>
            </a:r>
            <a:r>
              <a:rPr lang="it-IT" dirty="0">
                <a:sym typeface="Wingdings" panose="05000000000000000000" pitchFamily="2" charset="2"/>
              </a:rPr>
              <a:t> </a:t>
            </a:r>
            <a:r>
              <a:rPr lang="it-IT" dirty="0" err="1">
                <a:sym typeface="Wingdings" panose="05000000000000000000" pitchFamily="2" charset="2"/>
              </a:rPr>
              <a:t>select</a:t>
            </a:r>
            <a:r>
              <a:rPr lang="it-IT" dirty="0">
                <a:sym typeface="Wingdings" panose="05000000000000000000" pitchFamily="2" charset="2"/>
              </a:rPr>
              <a:t> the best model to </a:t>
            </a:r>
            <a:r>
              <a:rPr lang="it-IT" dirty="0" err="1">
                <a:sym typeface="Wingdings" panose="05000000000000000000" pitchFamily="2" charset="2"/>
              </a:rPr>
              <a:t>fit</a:t>
            </a:r>
            <a:r>
              <a:rPr lang="it-IT" dirty="0">
                <a:sym typeface="Wingdings" panose="05000000000000000000" pitchFamily="2" charset="2"/>
              </a:rPr>
              <a:t> </a:t>
            </a:r>
            <a:endParaRPr lang="it-IT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8F9C88-3C3D-4C20-8630-2B80AB8AFC78}"/>
              </a:ext>
            </a:extLst>
          </p:cNvPr>
          <p:cNvSpPr txBox="1"/>
          <p:nvPr/>
        </p:nvSpPr>
        <p:spPr>
          <a:xfrm>
            <a:off x="113762" y="484465"/>
            <a:ext cx="2983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u="sng" dirty="0"/>
              <a:t>SUBTRACTING METHOD</a:t>
            </a:r>
          </a:p>
        </p:txBody>
      </p:sp>
    </p:spTree>
    <p:extLst>
      <p:ext uri="{BB962C8B-B14F-4D97-AF65-F5344CB8AC3E}">
        <p14:creationId xmlns:p14="http://schemas.microsoft.com/office/powerpoint/2010/main" val="33289086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86AA162-6E72-44C0-AB83-C381B9B873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15</a:t>
            </a:fld>
            <a:endParaRPr lang="it-IT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60C6713-22D4-4E8B-BE7B-37B8716DF42B}"/>
              </a:ext>
            </a:extLst>
          </p:cNvPr>
          <p:cNvSpPr/>
          <p:nvPr/>
        </p:nvSpPr>
        <p:spPr>
          <a:xfrm>
            <a:off x="5229181" y="64115"/>
            <a:ext cx="185557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Step()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CA17B2-23B8-4EFF-8EB8-C01B413E8FB3}"/>
              </a:ext>
            </a:extLst>
          </p:cNvPr>
          <p:cNvSpPr txBox="1"/>
          <p:nvPr/>
        </p:nvSpPr>
        <p:spPr>
          <a:xfrm>
            <a:off x="237392" y="977872"/>
            <a:ext cx="1171721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&gt;</a:t>
            </a:r>
            <a:r>
              <a:rPr lang="it-IT" dirty="0" err="1"/>
              <a:t>fullmod</a:t>
            </a:r>
            <a:r>
              <a:rPr lang="it-IT" dirty="0"/>
              <a:t>= glm(Y~A+B+C)</a:t>
            </a:r>
          </a:p>
          <a:p>
            <a:r>
              <a:rPr lang="it-IT" dirty="0"/>
              <a:t>&gt;</a:t>
            </a:r>
            <a:r>
              <a:rPr lang="it-IT" dirty="0" err="1"/>
              <a:t>summary</a:t>
            </a:r>
            <a:r>
              <a:rPr lang="it-IT" dirty="0"/>
              <a:t>(</a:t>
            </a:r>
            <a:r>
              <a:rPr lang="it-IT" dirty="0" err="1"/>
              <a:t>fullmod</a:t>
            </a:r>
            <a:r>
              <a:rPr lang="it-IT" dirty="0"/>
              <a:t>)</a:t>
            </a:r>
            <a:r>
              <a:rPr lang="it-IT" dirty="0">
                <a:sym typeface="Wingdings" panose="05000000000000000000" pitchFamily="2" charset="2"/>
              </a:rPr>
              <a:t> in questo modo vedi i risultati in termini di Estimate (probabilità, significatività (***) e l’ AIC (più piccolo è meglio è)</a:t>
            </a:r>
          </a:p>
          <a:p>
            <a:endParaRPr lang="it-IT" dirty="0">
              <a:sym typeface="Wingdings" panose="05000000000000000000" pitchFamily="2" charset="2"/>
            </a:endParaRPr>
          </a:p>
          <a:p>
            <a:r>
              <a:rPr lang="it-IT" dirty="0">
                <a:sym typeface="Wingdings" panose="05000000000000000000" pitchFamily="2" charset="2"/>
              </a:rPr>
              <a:t>Inserendo Mod nella funzione step accade questo:</a:t>
            </a:r>
          </a:p>
          <a:p>
            <a:r>
              <a:rPr lang="it-IT" dirty="0">
                <a:sym typeface="Wingdings" panose="05000000000000000000" pitchFamily="2" charset="2"/>
              </a:rPr>
              <a:t>&gt;step(</a:t>
            </a:r>
            <a:r>
              <a:rPr lang="it-IT" dirty="0" err="1"/>
              <a:t>fullmod</a:t>
            </a:r>
            <a:r>
              <a:rPr lang="it-IT" dirty="0">
                <a:sym typeface="Wingdings" panose="05000000000000000000" pitchFamily="2" charset="2"/>
              </a:rPr>
              <a:t>)</a:t>
            </a:r>
          </a:p>
          <a:p>
            <a:endParaRPr lang="it-IT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A5C8CD7-0B71-4CAB-B0BA-C024AFBBAD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392" y="2990727"/>
            <a:ext cx="6295293" cy="341227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71D86CB-87A7-4CB3-93AB-B793F39CE13A}"/>
              </a:ext>
            </a:extLst>
          </p:cNvPr>
          <p:cNvSpPr/>
          <p:nvPr/>
        </p:nvSpPr>
        <p:spPr>
          <a:xfrm>
            <a:off x="855785" y="3139156"/>
            <a:ext cx="1025769" cy="237090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7355524-CB96-4557-A2A6-835F8AE829AA}"/>
              </a:ext>
            </a:extLst>
          </p:cNvPr>
          <p:cNvCxnSpPr>
            <a:stCxn id="9" idx="3"/>
          </p:cNvCxnSpPr>
          <p:nvPr/>
        </p:nvCxnSpPr>
        <p:spPr>
          <a:xfrm flipV="1">
            <a:off x="1881554" y="2778369"/>
            <a:ext cx="5052646" cy="479332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DD4D06C-E90F-400F-93DC-115187A29DE6}"/>
              </a:ext>
            </a:extLst>
          </p:cNvPr>
          <p:cNvSpPr txBox="1"/>
          <p:nvPr/>
        </p:nvSpPr>
        <p:spPr>
          <a:xfrm>
            <a:off x="7084754" y="2573215"/>
            <a:ext cx="4673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1. AIC di partenza con tutti e tre i parametri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E927ADA-9BE5-4D35-89A5-ED4BA514E0F3}"/>
              </a:ext>
            </a:extLst>
          </p:cNvPr>
          <p:cNvSpPr/>
          <p:nvPr/>
        </p:nvSpPr>
        <p:spPr>
          <a:xfrm>
            <a:off x="87923" y="3862754"/>
            <a:ext cx="3411415" cy="134816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85DCC60-1876-4F8F-821F-8E2E2B9804CF}"/>
              </a:ext>
            </a:extLst>
          </p:cNvPr>
          <p:cNvCxnSpPr>
            <a:cxnSpLocks/>
          </p:cNvCxnSpPr>
          <p:nvPr/>
        </p:nvCxnSpPr>
        <p:spPr>
          <a:xfrm flipV="1">
            <a:off x="3499338" y="3688826"/>
            <a:ext cx="3182816" cy="254703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7D1659F-B448-490C-BCEF-82201176F08B}"/>
              </a:ext>
            </a:extLst>
          </p:cNvPr>
          <p:cNvSpPr txBox="1"/>
          <p:nvPr/>
        </p:nvSpPr>
        <p:spPr>
          <a:xfrm>
            <a:off x="6666577" y="3458308"/>
            <a:ext cx="55098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/>
              <a:t>2. Se il modello mantiene tutti e tre i parametri. L’AIC è 1011.1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C80A166-BB89-4E73-A83C-711C24E860A7}"/>
              </a:ext>
            </a:extLst>
          </p:cNvPr>
          <p:cNvSpPr/>
          <p:nvPr/>
        </p:nvSpPr>
        <p:spPr>
          <a:xfrm>
            <a:off x="87923" y="4036683"/>
            <a:ext cx="3411415" cy="134816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799553D-8C32-49F6-8A1A-25C77E992B74}"/>
              </a:ext>
            </a:extLst>
          </p:cNvPr>
          <p:cNvCxnSpPr>
            <a:cxnSpLocks/>
          </p:cNvCxnSpPr>
          <p:nvPr/>
        </p:nvCxnSpPr>
        <p:spPr>
          <a:xfrm flipV="1">
            <a:off x="3499338" y="3871547"/>
            <a:ext cx="3182816" cy="254703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51ADE1CE-3E09-4C16-9612-AEB574AA6092}"/>
              </a:ext>
            </a:extLst>
          </p:cNvPr>
          <p:cNvSpPr txBox="1"/>
          <p:nvPr/>
        </p:nvSpPr>
        <p:spPr>
          <a:xfrm>
            <a:off x="6666577" y="3718946"/>
            <a:ext cx="55098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/>
              <a:t>3. Se il modello toglie «</a:t>
            </a:r>
            <a:r>
              <a:rPr lang="it-IT" sz="1600" dirty="0" err="1"/>
              <a:t>parent_rank_node</a:t>
            </a:r>
            <a:r>
              <a:rPr lang="it-IT" sz="1600" dirty="0"/>
              <a:t>». L’AIC è 1012.9 </a:t>
            </a:r>
            <a:r>
              <a:rPr lang="it-IT" sz="1600" b="1" dirty="0"/>
              <a:t>quindi più alto e quindi peggiore</a:t>
            </a:r>
            <a:endParaRPr lang="it-IT" sz="160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790AC92-5988-4B71-A817-A9A5A7950B2E}"/>
              </a:ext>
            </a:extLst>
          </p:cNvPr>
          <p:cNvSpPr/>
          <p:nvPr/>
        </p:nvSpPr>
        <p:spPr>
          <a:xfrm>
            <a:off x="87923" y="4211443"/>
            <a:ext cx="3411415" cy="134816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9618F75-9293-44C3-8ED1-21443A2824AA}"/>
              </a:ext>
            </a:extLst>
          </p:cNvPr>
          <p:cNvCxnSpPr>
            <a:cxnSpLocks/>
          </p:cNvCxnSpPr>
          <p:nvPr/>
        </p:nvCxnSpPr>
        <p:spPr>
          <a:xfrm>
            <a:off x="3507669" y="4278851"/>
            <a:ext cx="3174485" cy="54990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FAED7F3B-16CF-449E-B23E-5061367AE957}"/>
              </a:ext>
            </a:extLst>
          </p:cNvPr>
          <p:cNvSpPr txBox="1"/>
          <p:nvPr/>
        </p:nvSpPr>
        <p:spPr>
          <a:xfrm>
            <a:off x="6682154" y="4274467"/>
            <a:ext cx="55098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/>
              <a:t>4. Se il modello toglie «</a:t>
            </a:r>
            <a:r>
              <a:rPr lang="it-IT" sz="1600" dirty="0" err="1"/>
              <a:t>parent_length_cm</a:t>
            </a:r>
            <a:r>
              <a:rPr lang="it-IT" sz="1600" dirty="0"/>
              <a:t>». L’AIC è 1015.2 </a:t>
            </a:r>
            <a:r>
              <a:rPr lang="it-IT" sz="1600" b="1" dirty="0"/>
              <a:t>quindi più alto e quindi peggiore</a:t>
            </a:r>
            <a:endParaRPr lang="it-IT" sz="1600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C18FE3A-8998-4C8F-86D4-4F18C020AC91}"/>
              </a:ext>
            </a:extLst>
          </p:cNvPr>
          <p:cNvSpPr/>
          <p:nvPr/>
        </p:nvSpPr>
        <p:spPr>
          <a:xfrm>
            <a:off x="79670" y="4369906"/>
            <a:ext cx="3411415" cy="134816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0D0B4E6-FDFE-466D-B081-0A7DFC5CED7E}"/>
              </a:ext>
            </a:extLst>
          </p:cNvPr>
          <p:cNvCxnSpPr>
            <a:cxnSpLocks/>
          </p:cNvCxnSpPr>
          <p:nvPr/>
        </p:nvCxnSpPr>
        <p:spPr>
          <a:xfrm>
            <a:off x="3491085" y="4444060"/>
            <a:ext cx="3159915" cy="556721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00509417-ACE2-482A-8084-E8E7FEB88A9B}"/>
              </a:ext>
            </a:extLst>
          </p:cNvPr>
          <p:cNvSpPr txBox="1"/>
          <p:nvPr/>
        </p:nvSpPr>
        <p:spPr>
          <a:xfrm>
            <a:off x="6666577" y="4839415"/>
            <a:ext cx="55098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/>
              <a:t>5. Se il modello toglie «</a:t>
            </a:r>
            <a:r>
              <a:rPr lang="it-IT" sz="1600" dirty="0" err="1"/>
              <a:t>median_distance</a:t>
            </a:r>
            <a:r>
              <a:rPr lang="it-IT" sz="1600" dirty="0"/>
              <a:t>». L’AIC è 1042.5 </a:t>
            </a:r>
            <a:r>
              <a:rPr lang="it-IT" sz="1600" b="1" dirty="0"/>
              <a:t>quindi più alto e quindi peggiore</a:t>
            </a:r>
            <a:endParaRPr lang="it-IT" sz="16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D11C865-91AB-44EF-A562-553020A678BE}"/>
              </a:ext>
            </a:extLst>
          </p:cNvPr>
          <p:cNvSpPr txBox="1"/>
          <p:nvPr/>
        </p:nvSpPr>
        <p:spPr>
          <a:xfrm>
            <a:off x="6651000" y="5637376"/>
            <a:ext cx="55098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b="1" u="sng" dirty="0">
                <a:highlight>
                  <a:srgbClr val="FFFF00"/>
                </a:highlight>
              </a:rPr>
              <a:t>Quindi in sostanza, quello con tutti e tre i parametri è il migliore!!</a:t>
            </a:r>
          </a:p>
        </p:txBody>
      </p:sp>
    </p:spTree>
    <p:extLst>
      <p:ext uri="{BB962C8B-B14F-4D97-AF65-F5344CB8AC3E}">
        <p14:creationId xmlns:p14="http://schemas.microsoft.com/office/powerpoint/2010/main" val="16118457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FDC9C0D-2AD7-E712-2B38-4174C617D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16</a:t>
            </a:fld>
            <a:endParaRPr lang="it-IT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7D0609A2-26EA-1350-79AF-EAD03411D9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4219" y="252538"/>
            <a:ext cx="3545756" cy="596665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FC62304-AD90-5E8E-CD1F-94BC2B31CF61}"/>
              </a:ext>
            </a:extLst>
          </p:cNvPr>
          <p:cNvSpPr/>
          <p:nvPr/>
        </p:nvSpPr>
        <p:spPr>
          <a:xfrm>
            <a:off x="7794066" y="136525"/>
            <a:ext cx="4072397" cy="6219825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8FE6D4-B74A-B818-A8B4-51940611CC25}"/>
              </a:ext>
            </a:extLst>
          </p:cNvPr>
          <p:cNvSpPr txBox="1"/>
          <p:nvPr/>
        </p:nvSpPr>
        <p:spPr>
          <a:xfrm>
            <a:off x="224800" y="9105"/>
            <a:ext cx="5440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1_ </a:t>
            </a:r>
            <a:r>
              <a:rPr lang="it-IT" dirty="0" err="1"/>
              <a:t>length</a:t>
            </a:r>
            <a:r>
              <a:rPr lang="it-IT" dirty="0"/>
              <a:t> ~ INVESTIGATE METAMER SCALE_EXPLO</a:t>
            </a:r>
          </a:p>
        </p:txBody>
      </p:sp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57E6580A-E9EA-93F7-6BDC-56D828BF68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2841" y="543336"/>
            <a:ext cx="3004458" cy="225334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C4B8FFD-F64D-0A45-F114-DC316D8EF007}"/>
              </a:ext>
            </a:extLst>
          </p:cNvPr>
          <p:cNvSpPr txBox="1"/>
          <p:nvPr/>
        </p:nvSpPr>
        <p:spPr>
          <a:xfrm>
            <a:off x="4319654" y="2720148"/>
            <a:ext cx="3004457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1200" dirty="0" err="1"/>
              <a:t>It</a:t>
            </a:r>
            <a:r>
              <a:rPr lang="it-IT" sz="1200" dirty="0"/>
              <a:t> </a:t>
            </a:r>
            <a:r>
              <a:rPr lang="it-IT" sz="1200" dirty="0" err="1"/>
              <a:t>seems</a:t>
            </a:r>
            <a:r>
              <a:rPr lang="it-IT" sz="1200" dirty="0"/>
              <a:t> </a:t>
            </a:r>
            <a:r>
              <a:rPr lang="it-IT" sz="1200" dirty="0" err="1"/>
              <a:t>we</a:t>
            </a:r>
            <a:r>
              <a:rPr lang="it-IT" sz="1200" dirty="0"/>
              <a:t> can group the </a:t>
            </a:r>
            <a:r>
              <a:rPr lang="it-IT" sz="1200" dirty="0" err="1"/>
              <a:t>shoots</a:t>
            </a:r>
            <a:r>
              <a:rPr lang="it-IT" sz="1200" dirty="0"/>
              <a:t> from </a:t>
            </a:r>
            <a:r>
              <a:rPr lang="it-IT" sz="1200" dirty="0" err="1"/>
              <a:t>into</a:t>
            </a:r>
            <a:r>
              <a:rPr lang="it-IT" sz="1200" dirty="0"/>
              <a:t> 2 </a:t>
            </a:r>
            <a:r>
              <a:rPr lang="it-IT" sz="1200" dirty="0" err="1"/>
              <a:t>length</a:t>
            </a:r>
            <a:r>
              <a:rPr lang="it-IT" sz="1200" dirty="0"/>
              <a:t> </a:t>
            </a:r>
            <a:r>
              <a:rPr lang="it-IT" sz="1200" dirty="0" err="1"/>
              <a:t>category</a:t>
            </a:r>
            <a:r>
              <a:rPr lang="it-IT" sz="1200" dirty="0"/>
              <a:t>: </a:t>
            </a:r>
            <a:r>
              <a:rPr lang="it-IT" sz="1200" dirty="0" err="1"/>
              <a:t>length</a:t>
            </a:r>
            <a:r>
              <a:rPr lang="it-IT" sz="1200" dirty="0"/>
              <a:t> 2-9 and </a:t>
            </a:r>
            <a:r>
              <a:rPr lang="it-IT" sz="1200" dirty="0" err="1"/>
              <a:t>length</a:t>
            </a:r>
            <a:r>
              <a:rPr lang="it-IT" sz="1200" dirty="0"/>
              <a:t> 12-17</a:t>
            </a:r>
          </a:p>
        </p:txBody>
      </p:sp>
      <p:pic>
        <p:nvPicPr>
          <p:cNvPr id="11" name="Picture 10" descr="Chart&#10;&#10;Description automatically generated">
            <a:extLst>
              <a:ext uri="{FF2B5EF4-FFF2-40B4-BE49-F238E27FC236}">
                <a16:creationId xmlns:a16="http://schemas.microsoft.com/office/drawing/2014/main" id="{9143FF66-3F6F-103D-9C95-7984F9C51A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743" y="3197638"/>
            <a:ext cx="4028735" cy="302155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id="{09FC78B0-CCFE-2EB5-B8D6-D9C0D5E2A5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743" y="468498"/>
            <a:ext cx="2887608" cy="187575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506D724-76DC-A51C-BF85-F109E904DCE2}"/>
              </a:ext>
            </a:extLst>
          </p:cNvPr>
          <p:cNvSpPr/>
          <p:nvPr/>
        </p:nvSpPr>
        <p:spPr>
          <a:xfrm>
            <a:off x="150201" y="394250"/>
            <a:ext cx="3056691" cy="2056957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5" name="Picture 14" descr="Diagram&#10;&#10;Description automatically generated">
            <a:extLst>
              <a:ext uri="{FF2B5EF4-FFF2-40B4-BE49-F238E27FC236}">
                <a16:creationId xmlns:a16="http://schemas.microsoft.com/office/drawing/2014/main" id="{F01ED72A-1F4C-F8F5-D17D-1C837CF3449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08" t="34292" r="41337" b="49891"/>
          <a:stretch/>
        </p:blipFill>
        <p:spPr>
          <a:xfrm>
            <a:off x="1309252" y="1124869"/>
            <a:ext cx="622406" cy="296678"/>
          </a:xfrm>
          <a:prstGeom prst="ellipse">
            <a:avLst/>
          </a:prstGeom>
        </p:spPr>
      </p:pic>
      <p:pic>
        <p:nvPicPr>
          <p:cNvPr id="16" name="Picture 15" descr="Diagram&#10;&#10;Description automatically generated">
            <a:extLst>
              <a:ext uri="{FF2B5EF4-FFF2-40B4-BE49-F238E27FC236}">
                <a16:creationId xmlns:a16="http://schemas.microsoft.com/office/drawing/2014/main" id="{BF138620-7355-9591-7753-5641DE0207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385" t="-1013" r="8966" b="87748"/>
          <a:stretch/>
        </p:blipFill>
        <p:spPr>
          <a:xfrm>
            <a:off x="9219561" y="179822"/>
            <a:ext cx="1724977" cy="79145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1B5931D-D8D0-8D84-05F0-5DF08D8F281E}"/>
              </a:ext>
            </a:extLst>
          </p:cNvPr>
          <p:cNvSpPr txBox="1"/>
          <p:nvPr/>
        </p:nvSpPr>
        <p:spPr>
          <a:xfrm>
            <a:off x="4008155" y="4274026"/>
            <a:ext cx="2251422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1200" b="1" dirty="0"/>
              <a:t>RELATIONSHIP BETWEEN LENGTH IN CM AND NUMBER OF NODES!</a:t>
            </a:r>
          </a:p>
        </p:txBody>
      </p:sp>
    </p:spTree>
    <p:extLst>
      <p:ext uri="{BB962C8B-B14F-4D97-AF65-F5344CB8AC3E}">
        <p14:creationId xmlns:p14="http://schemas.microsoft.com/office/powerpoint/2010/main" val="36140631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FDC9C0D-2AD7-E712-2B38-4174C617D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17</a:t>
            </a:fld>
            <a:endParaRPr lang="it-IT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7D0609A2-26EA-1350-79AF-EAD03411D9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4219" y="252538"/>
            <a:ext cx="3545756" cy="596665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FC62304-AD90-5E8E-CD1F-94BC2B31CF61}"/>
              </a:ext>
            </a:extLst>
          </p:cNvPr>
          <p:cNvSpPr/>
          <p:nvPr/>
        </p:nvSpPr>
        <p:spPr>
          <a:xfrm>
            <a:off x="7794066" y="136525"/>
            <a:ext cx="4072397" cy="6219825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8FE6D4-B74A-B818-A8B4-51940611CC25}"/>
              </a:ext>
            </a:extLst>
          </p:cNvPr>
          <p:cNvSpPr txBox="1"/>
          <p:nvPr/>
        </p:nvSpPr>
        <p:spPr>
          <a:xfrm>
            <a:off x="224800" y="9105"/>
            <a:ext cx="5440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1_ </a:t>
            </a:r>
            <a:r>
              <a:rPr lang="it-IT" dirty="0" err="1"/>
              <a:t>length</a:t>
            </a:r>
            <a:r>
              <a:rPr lang="it-IT" dirty="0"/>
              <a:t> ~ INVESTIGATE METAMER SCALE_MODEL</a:t>
            </a:r>
          </a:p>
        </p:txBody>
      </p:sp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id="{09FC78B0-CCFE-2EB5-B8D6-D9C0D5E2A5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743" y="468498"/>
            <a:ext cx="2887608" cy="187575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506D724-76DC-A51C-BF85-F109E904DCE2}"/>
              </a:ext>
            </a:extLst>
          </p:cNvPr>
          <p:cNvSpPr/>
          <p:nvPr/>
        </p:nvSpPr>
        <p:spPr>
          <a:xfrm>
            <a:off x="150201" y="394250"/>
            <a:ext cx="3056691" cy="2056957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5" name="Picture 14" descr="Diagram&#10;&#10;Description automatically generated">
            <a:extLst>
              <a:ext uri="{FF2B5EF4-FFF2-40B4-BE49-F238E27FC236}">
                <a16:creationId xmlns:a16="http://schemas.microsoft.com/office/drawing/2014/main" id="{F01ED72A-1F4C-F8F5-D17D-1C837CF3449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08" t="34292" r="41337" b="49891"/>
          <a:stretch/>
        </p:blipFill>
        <p:spPr>
          <a:xfrm>
            <a:off x="1309252" y="1124869"/>
            <a:ext cx="622406" cy="296678"/>
          </a:xfrm>
          <a:prstGeom prst="ellipse">
            <a:avLst/>
          </a:prstGeom>
        </p:spPr>
      </p:pic>
      <p:pic>
        <p:nvPicPr>
          <p:cNvPr id="16" name="Picture 15" descr="Diagram&#10;&#10;Description automatically generated">
            <a:extLst>
              <a:ext uri="{FF2B5EF4-FFF2-40B4-BE49-F238E27FC236}">
                <a16:creationId xmlns:a16="http://schemas.microsoft.com/office/drawing/2014/main" id="{BF138620-7355-9591-7753-5641DE0207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385" t="64936" r="8966" b="20377"/>
          <a:stretch/>
        </p:blipFill>
        <p:spPr>
          <a:xfrm>
            <a:off x="9219561" y="4114800"/>
            <a:ext cx="1724977" cy="8763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51BE78A-2D17-C0DE-B28F-BF93268913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800" y="2815054"/>
            <a:ext cx="5593052" cy="2710436"/>
          </a:xfrm>
          <a:prstGeom prst="rect">
            <a:avLst/>
          </a:prstGeom>
        </p:spPr>
      </p:pic>
      <p:pic>
        <p:nvPicPr>
          <p:cNvPr id="13" name="Picture 12" descr="Chart, scatter chart&#10;&#10;Description automatically generated">
            <a:extLst>
              <a:ext uri="{FF2B5EF4-FFF2-40B4-BE49-F238E27FC236}">
                <a16:creationId xmlns:a16="http://schemas.microsoft.com/office/drawing/2014/main" id="{39ACF11D-82E4-BBDE-79D8-A5100F0158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3072" y="515597"/>
            <a:ext cx="4290937" cy="3218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9459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6FBFA43-157B-4F1A-87B1-0BFA7CC6EBBD}"/>
              </a:ext>
            </a:extLst>
          </p:cNvPr>
          <p:cNvSpPr txBox="1"/>
          <p:nvPr/>
        </p:nvSpPr>
        <p:spPr>
          <a:xfrm>
            <a:off x="550985" y="518885"/>
            <a:ext cx="10802815" cy="1643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520" dirty="0" err="1"/>
              <a:t>Because</a:t>
            </a:r>
            <a:r>
              <a:rPr lang="it-IT" sz="2520" dirty="0"/>
              <a:t> sylleptic are </a:t>
            </a:r>
            <a:r>
              <a:rPr lang="it-IT" sz="2520" dirty="0" err="1"/>
              <a:t>distributed</a:t>
            </a:r>
            <a:r>
              <a:rPr lang="it-IT" sz="2520" dirty="0"/>
              <a:t> in the </a:t>
            </a:r>
            <a:r>
              <a:rPr lang="it-IT" sz="2520" dirty="0" err="1"/>
              <a:t>median</a:t>
            </a:r>
            <a:r>
              <a:rPr lang="it-IT" sz="2520" dirty="0"/>
              <a:t> zone </a:t>
            </a:r>
            <a:r>
              <a:rPr lang="it-IT" sz="2520" dirty="0" err="1"/>
              <a:t>along</a:t>
            </a:r>
            <a:r>
              <a:rPr lang="it-IT" sz="2520" dirty="0"/>
              <a:t> the </a:t>
            </a:r>
            <a:r>
              <a:rPr lang="it-IT" sz="2520" dirty="0" err="1"/>
              <a:t>parent</a:t>
            </a:r>
            <a:r>
              <a:rPr lang="it-IT" sz="2520" dirty="0"/>
              <a:t> </a:t>
            </a:r>
            <a:r>
              <a:rPr lang="it-IT" sz="2520" dirty="0" err="1"/>
              <a:t>shoot</a:t>
            </a:r>
            <a:r>
              <a:rPr lang="it-IT" sz="2520" dirty="0"/>
              <a:t>, the </a:t>
            </a:r>
            <a:r>
              <a:rPr lang="it-IT" sz="2520" dirty="0" err="1"/>
              <a:t>rank</a:t>
            </a:r>
            <a:r>
              <a:rPr lang="it-IT" sz="2520" dirty="0"/>
              <a:t> </a:t>
            </a:r>
            <a:r>
              <a:rPr lang="it-IT" sz="2520" dirty="0" err="1"/>
              <a:t>does</a:t>
            </a:r>
            <a:r>
              <a:rPr lang="it-IT" sz="2520" dirty="0"/>
              <a:t> </a:t>
            </a:r>
            <a:r>
              <a:rPr lang="it-IT" sz="2520" dirty="0" err="1"/>
              <a:t>not</a:t>
            </a:r>
            <a:r>
              <a:rPr lang="it-IT" sz="2520" dirty="0"/>
              <a:t> </a:t>
            </a:r>
            <a:r>
              <a:rPr lang="it-IT" sz="2520" dirty="0" err="1"/>
              <a:t>have</a:t>
            </a:r>
            <a:r>
              <a:rPr lang="it-IT" sz="2520" dirty="0"/>
              <a:t> a linear </a:t>
            </a:r>
            <a:r>
              <a:rPr lang="it-IT" sz="2520" dirty="0" err="1"/>
              <a:t>effect</a:t>
            </a:r>
            <a:r>
              <a:rPr lang="it-IT" sz="2520" dirty="0"/>
              <a:t>:</a:t>
            </a:r>
          </a:p>
          <a:p>
            <a:pPr algn="ctr"/>
            <a:r>
              <a:rPr lang="it-IT" sz="2520" dirty="0"/>
              <a:t> </a:t>
            </a:r>
            <a:r>
              <a:rPr lang="it-IT" sz="2520" dirty="0" err="1"/>
              <a:t>we</a:t>
            </a:r>
            <a:r>
              <a:rPr lang="it-IT" sz="2520" dirty="0"/>
              <a:t> compute for </a:t>
            </a:r>
            <a:r>
              <a:rPr lang="it-IT" sz="2520" dirty="0" err="1"/>
              <a:t>each</a:t>
            </a:r>
            <a:r>
              <a:rPr lang="it-IT" sz="2520" dirty="0"/>
              <a:t> </a:t>
            </a:r>
            <a:r>
              <a:rPr lang="it-IT" sz="2520" dirty="0" err="1"/>
              <a:t>bud</a:t>
            </a:r>
            <a:r>
              <a:rPr lang="it-IT" sz="2520" dirty="0"/>
              <a:t> the </a:t>
            </a:r>
            <a:r>
              <a:rPr lang="it-IT" sz="2520" dirty="0" err="1"/>
              <a:t>distance</a:t>
            </a:r>
            <a:r>
              <a:rPr lang="it-IT" sz="2520" dirty="0"/>
              <a:t> to the </a:t>
            </a:r>
            <a:r>
              <a:rPr lang="it-IT" sz="2520" dirty="0" err="1"/>
              <a:t>shoot</a:t>
            </a:r>
            <a:r>
              <a:rPr lang="it-IT" sz="2520" dirty="0"/>
              <a:t> </a:t>
            </a:r>
            <a:r>
              <a:rPr lang="it-IT" sz="2520" dirty="0" err="1"/>
              <a:t>extremities</a:t>
            </a:r>
            <a:r>
              <a:rPr lang="it-IT" sz="2520" dirty="0"/>
              <a:t>, </a:t>
            </a:r>
          </a:p>
          <a:p>
            <a:pPr marL="285756" indent="-285756" algn="ctr">
              <a:buFont typeface="Arial" panose="020B0604020202020204" pitchFamily="34" charset="0"/>
              <a:buChar char="•"/>
            </a:pPr>
            <a:r>
              <a:rPr lang="it-IT" sz="2520" b="1" u="sng" dirty="0"/>
              <a:t>0 </a:t>
            </a:r>
            <a:r>
              <a:rPr lang="it-IT" sz="2520" b="1" u="sng" dirty="0" err="1"/>
              <a:t>is</a:t>
            </a:r>
            <a:r>
              <a:rPr lang="it-IT" sz="2520" b="1" u="sng" dirty="0"/>
              <a:t> the </a:t>
            </a:r>
            <a:r>
              <a:rPr lang="it-IT" sz="2520" b="1" u="sng" dirty="0" err="1"/>
              <a:t>median</a:t>
            </a:r>
            <a:r>
              <a:rPr lang="it-IT" sz="2520" b="1" u="sng" dirty="0"/>
              <a:t> </a:t>
            </a:r>
            <a:r>
              <a:rPr lang="it-IT" sz="2520" b="1" u="sng" dirty="0" err="1"/>
              <a:t>rank</a:t>
            </a:r>
            <a:r>
              <a:rPr lang="it-IT" sz="2520" b="1" u="sng" dirty="0"/>
              <a:t> of </a:t>
            </a:r>
            <a:r>
              <a:rPr lang="it-IT" sz="2520" b="1" u="sng" dirty="0" err="1"/>
              <a:t>each</a:t>
            </a:r>
            <a:r>
              <a:rPr lang="it-IT" sz="2520" b="1" u="sng" dirty="0"/>
              <a:t> </a:t>
            </a:r>
            <a:r>
              <a:rPr lang="it-IT" sz="2520" b="1" u="sng" dirty="0" err="1"/>
              <a:t>shoot</a:t>
            </a:r>
            <a:endParaRPr lang="it-IT" sz="2520" b="1" u="sn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55ED9D-D697-4609-BF53-9737351A4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18</a:t>
            </a:fld>
            <a:endParaRPr lang="it-IT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441BF4E8-743C-5E58-8E13-0FA784C530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392" y="2332156"/>
            <a:ext cx="5139266" cy="3854450"/>
          </a:xfrm>
          <a:prstGeom prst="rect">
            <a:avLst/>
          </a:prstGeom>
        </p:spPr>
      </p:pic>
      <p:pic>
        <p:nvPicPr>
          <p:cNvPr id="8" name="Picture 7" descr="Chart, bar chart&#10;&#10;Description automatically generated">
            <a:extLst>
              <a:ext uri="{FF2B5EF4-FFF2-40B4-BE49-F238E27FC236}">
                <a16:creationId xmlns:a16="http://schemas.microsoft.com/office/drawing/2014/main" id="{1A5B66F9-220F-5989-A2B6-51F504E1DF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467" y="2262306"/>
            <a:ext cx="5325533" cy="39941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34B5D27-1D6C-31D8-F0AE-9591167FA3CA}"/>
              </a:ext>
            </a:extLst>
          </p:cNvPr>
          <p:cNvSpPr txBox="1"/>
          <p:nvPr/>
        </p:nvSpPr>
        <p:spPr>
          <a:xfrm>
            <a:off x="224799" y="9105"/>
            <a:ext cx="6647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2_ proba </a:t>
            </a:r>
            <a:r>
              <a:rPr lang="it-IT" dirty="0" err="1"/>
              <a:t>having</a:t>
            </a:r>
            <a:r>
              <a:rPr lang="it-IT" dirty="0"/>
              <a:t> sylleptic: INVESTIGATE METAMER SCALE_MODEL</a:t>
            </a:r>
          </a:p>
        </p:txBody>
      </p:sp>
    </p:spTree>
    <p:extLst>
      <p:ext uri="{BB962C8B-B14F-4D97-AF65-F5344CB8AC3E}">
        <p14:creationId xmlns:p14="http://schemas.microsoft.com/office/powerpoint/2010/main" val="2237363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FDC9C0D-2AD7-E712-2B38-4174C617D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19</a:t>
            </a:fld>
            <a:endParaRPr lang="it-IT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7D0609A2-26EA-1350-79AF-EAD03411D9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4219" y="252538"/>
            <a:ext cx="3545756" cy="596665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FC62304-AD90-5E8E-CD1F-94BC2B31CF61}"/>
              </a:ext>
            </a:extLst>
          </p:cNvPr>
          <p:cNvSpPr/>
          <p:nvPr/>
        </p:nvSpPr>
        <p:spPr>
          <a:xfrm>
            <a:off x="7794066" y="136525"/>
            <a:ext cx="4072397" cy="6219825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8FE6D4-B74A-B818-A8B4-51940611CC25}"/>
              </a:ext>
            </a:extLst>
          </p:cNvPr>
          <p:cNvSpPr txBox="1"/>
          <p:nvPr/>
        </p:nvSpPr>
        <p:spPr>
          <a:xfrm>
            <a:off x="224799" y="9105"/>
            <a:ext cx="6647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2_ proba </a:t>
            </a:r>
            <a:r>
              <a:rPr lang="it-IT" dirty="0" err="1"/>
              <a:t>having</a:t>
            </a:r>
            <a:r>
              <a:rPr lang="it-IT" dirty="0"/>
              <a:t> sylleptic: INVESTIGATE METAMER SCALE_EXPLO</a:t>
            </a:r>
          </a:p>
        </p:txBody>
      </p:sp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id="{09FC78B0-CCFE-2EB5-B8D6-D9C0D5E2A5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743" y="468498"/>
            <a:ext cx="2887608" cy="187575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506D724-76DC-A51C-BF85-F109E904DCE2}"/>
              </a:ext>
            </a:extLst>
          </p:cNvPr>
          <p:cNvSpPr/>
          <p:nvPr/>
        </p:nvSpPr>
        <p:spPr>
          <a:xfrm>
            <a:off x="150201" y="394250"/>
            <a:ext cx="3056691" cy="2056957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5" name="Picture 14" descr="Diagram&#10;&#10;Description automatically generated">
            <a:extLst>
              <a:ext uri="{FF2B5EF4-FFF2-40B4-BE49-F238E27FC236}">
                <a16:creationId xmlns:a16="http://schemas.microsoft.com/office/drawing/2014/main" id="{F01ED72A-1F4C-F8F5-D17D-1C837CF3449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08" t="59532" r="41337" b="18346"/>
          <a:stretch/>
        </p:blipFill>
        <p:spPr>
          <a:xfrm>
            <a:off x="1309252" y="1598279"/>
            <a:ext cx="622406" cy="414938"/>
          </a:xfrm>
          <a:prstGeom prst="rect">
            <a:avLst/>
          </a:prstGeom>
        </p:spPr>
      </p:pic>
      <p:pic>
        <p:nvPicPr>
          <p:cNvPr id="16" name="Picture 15" descr="Diagram&#10;&#10;Description automatically generated">
            <a:extLst>
              <a:ext uri="{FF2B5EF4-FFF2-40B4-BE49-F238E27FC236}">
                <a16:creationId xmlns:a16="http://schemas.microsoft.com/office/drawing/2014/main" id="{BF138620-7355-9591-7753-5641DE0207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385" t="-1013" r="8966" b="87748"/>
          <a:stretch/>
        </p:blipFill>
        <p:spPr>
          <a:xfrm>
            <a:off x="9219561" y="179822"/>
            <a:ext cx="1724977" cy="7914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5276EF4-616B-AD72-C44E-DBD863237E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7281" y="381242"/>
            <a:ext cx="2831461" cy="216973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2A1EA5A-412A-058F-8F17-EDB6D0B607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1274" y="2224938"/>
            <a:ext cx="2971833" cy="227730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F533B92-5CA2-6739-7C83-F738B1C70E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65662" y="2072434"/>
            <a:ext cx="3121118" cy="239169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A351E22-FDC0-4391-709E-C720381BBD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74626" y="1137889"/>
            <a:ext cx="3427706" cy="2626636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1AABE54F-384F-13EF-1938-5749FC03AEFE}"/>
              </a:ext>
            </a:extLst>
          </p:cNvPr>
          <p:cNvSpPr txBox="1"/>
          <p:nvPr/>
        </p:nvSpPr>
        <p:spPr>
          <a:xfrm>
            <a:off x="5684069" y="1829803"/>
            <a:ext cx="3004457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it seems that sylleptic shoots are more from rank 4 to 8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C790DF3-488B-9440-9425-F0EBDC7CF82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48631" y="4044950"/>
            <a:ext cx="3053424" cy="211117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F24692D-3778-6722-FCDC-DEE65A37157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79035" y="4085360"/>
            <a:ext cx="3659187" cy="2573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7318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967AEED-170C-40BA-B45C-C5B2C5E668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2</a:t>
            </a:fld>
            <a:endParaRPr lang="it-IT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4018E6A-EB06-1B23-8A23-CE8630E22B67}"/>
              </a:ext>
            </a:extLst>
          </p:cNvPr>
          <p:cNvSpPr/>
          <p:nvPr/>
        </p:nvSpPr>
        <p:spPr>
          <a:xfrm>
            <a:off x="-1969" y="-59882"/>
            <a:ext cx="672004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Dataset </a:t>
            </a:r>
            <a:r>
              <a:rPr lang="en-US" sz="5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trasnformation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77B5AC-E40D-AD24-0A94-89F076CF14B5}"/>
              </a:ext>
            </a:extLst>
          </p:cNvPr>
          <p:cNvSpPr txBox="1"/>
          <p:nvPr/>
        </p:nvSpPr>
        <p:spPr>
          <a:xfrm>
            <a:off x="184416" y="863448"/>
            <a:ext cx="57860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 err="1"/>
              <a:t>Problems</a:t>
            </a:r>
            <a:r>
              <a:rPr lang="it-IT" sz="1200" dirty="0"/>
              <a:t>:</a:t>
            </a:r>
          </a:p>
          <a:p>
            <a:pPr marL="342900" indent="-342900">
              <a:buFont typeface="+mj-lt"/>
              <a:buAutoNum type="arabicPeriod"/>
            </a:pPr>
            <a:r>
              <a:rPr lang="it-IT" sz="1200" dirty="0"/>
              <a:t>The </a:t>
            </a:r>
            <a:r>
              <a:rPr lang="it-IT" sz="1200" dirty="0" err="1"/>
              <a:t>original</a:t>
            </a:r>
            <a:r>
              <a:rPr lang="it-IT" sz="1200" dirty="0"/>
              <a:t> DF </a:t>
            </a:r>
            <a:r>
              <a:rPr lang="it-IT" sz="1200" dirty="0" err="1"/>
              <a:t>was</a:t>
            </a:r>
            <a:r>
              <a:rPr lang="it-IT" sz="1200" dirty="0"/>
              <a:t> </a:t>
            </a:r>
            <a:r>
              <a:rPr lang="it-IT" sz="1200" dirty="0" err="1"/>
              <a:t>at</a:t>
            </a:r>
            <a:r>
              <a:rPr lang="it-IT" sz="1200" dirty="0"/>
              <a:t> </a:t>
            </a:r>
            <a:r>
              <a:rPr lang="it-IT" sz="1200" dirty="0" err="1"/>
              <a:t>shoot</a:t>
            </a:r>
            <a:r>
              <a:rPr lang="it-IT" sz="1200" dirty="0"/>
              <a:t> scale,</a:t>
            </a:r>
          </a:p>
          <a:p>
            <a:pPr marL="342900" indent="-342900">
              <a:buFont typeface="+mj-lt"/>
              <a:buAutoNum type="arabicPeriod"/>
            </a:pPr>
            <a:r>
              <a:rPr lang="it-IT" sz="1200" dirty="0" err="1"/>
              <a:t>Each</a:t>
            </a:r>
            <a:r>
              <a:rPr lang="it-IT" sz="1200" dirty="0"/>
              <a:t> </a:t>
            </a:r>
            <a:r>
              <a:rPr lang="it-IT" sz="1200" dirty="0" err="1"/>
              <a:t>column</a:t>
            </a:r>
            <a:r>
              <a:rPr lang="it-IT" sz="1200" dirty="0"/>
              <a:t> </a:t>
            </a:r>
            <a:r>
              <a:rPr lang="it-IT" sz="1200" dirty="0" err="1"/>
              <a:t>was</a:t>
            </a:r>
            <a:r>
              <a:rPr lang="it-IT" sz="1200" dirty="0"/>
              <a:t> a </a:t>
            </a:r>
            <a:r>
              <a:rPr lang="it-IT" sz="1200" dirty="0" err="1"/>
              <a:t>rank</a:t>
            </a:r>
            <a:r>
              <a:rPr lang="it-IT" sz="1200" dirty="0"/>
              <a:t>;</a:t>
            </a:r>
          </a:p>
          <a:p>
            <a:pPr marL="342900" indent="-342900">
              <a:buFont typeface="+mj-lt"/>
              <a:buAutoNum type="arabicPeriod"/>
            </a:pPr>
            <a:r>
              <a:rPr lang="it-IT" sz="1200" dirty="0"/>
              <a:t>Sylleptic </a:t>
            </a:r>
            <a:r>
              <a:rPr lang="it-IT" sz="1200" dirty="0" err="1"/>
              <a:t>shoots</a:t>
            </a:r>
            <a:r>
              <a:rPr lang="it-IT" sz="1200" dirty="0"/>
              <a:t> </a:t>
            </a:r>
            <a:r>
              <a:rPr lang="it-IT" sz="1200" dirty="0" err="1"/>
              <a:t>were</a:t>
            </a:r>
            <a:r>
              <a:rPr lang="it-IT" sz="1200" dirty="0"/>
              <a:t> </a:t>
            </a:r>
            <a:r>
              <a:rPr lang="it-IT" sz="1200" dirty="0" err="1"/>
              <a:t>not</a:t>
            </a:r>
            <a:r>
              <a:rPr lang="it-IT" sz="1200" dirty="0"/>
              <a:t> </a:t>
            </a:r>
            <a:r>
              <a:rPr lang="it-IT" sz="1200" dirty="0" err="1"/>
              <a:t>considered</a:t>
            </a:r>
            <a:r>
              <a:rPr lang="it-IT" sz="1200" dirty="0"/>
              <a:t> </a:t>
            </a:r>
            <a:r>
              <a:rPr lang="it-IT" sz="1200" dirty="0" err="1"/>
              <a:t>because</a:t>
            </a:r>
            <a:r>
              <a:rPr lang="it-IT" sz="1200" dirty="0"/>
              <a:t> </a:t>
            </a:r>
            <a:r>
              <a:rPr lang="it-IT" sz="1200" dirty="0" err="1"/>
              <a:t>their</a:t>
            </a:r>
            <a:r>
              <a:rPr lang="it-IT" sz="1200" dirty="0"/>
              <a:t> </a:t>
            </a:r>
            <a:r>
              <a:rPr lang="it-IT" sz="1200" dirty="0" err="1"/>
              <a:t>existence</a:t>
            </a:r>
            <a:r>
              <a:rPr lang="it-IT" sz="1200" dirty="0"/>
              <a:t> </a:t>
            </a:r>
            <a:r>
              <a:rPr lang="it-IT" sz="1200" dirty="0" err="1"/>
              <a:t>wes</a:t>
            </a:r>
            <a:r>
              <a:rPr lang="it-IT" sz="1200" dirty="0"/>
              <a:t> </a:t>
            </a:r>
            <a:r>
              <a:rPr lang="it-IT" sz="1200" dirty="0" err="1"/>
              <a:t>ignored</a:t>
            </a:r>
            <a:endParaRPr lang="it-IT" sz="1200" dirty="0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A8D783D5-7531-E342-7490-51E1AF63A2F4}"/>
              </a:ext>
            </a:extLst>
          </p:cNvPr>
          <p:cNvSpPr/>
          <p:nvPr/>
        </p:nvSpPr>
        <p:spPr>
          <a:xfrm>
            <a:off x="5140618" y="1221761"/>
            <a:ext cx="1497299" cy="19210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3F9CFA4-D4AA-BB12-224E-A2FAFF4C189F}"/>
              </a:ext>
            </a:extLst>
          </p:cNvPr>
          <p:cNvSpPr txBox="1"/>
          <p:nvPr/>
        </p:nvSpPr>
        <p:spPr>
          <a:xfrm>
            <a:off x="6693599" y="853739"/>
            <a:ext cx="57860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>
                <a:highlight>
                  <a:srgbClr val="FFFF00"/>
                </a:highlight>
              </a:rPr>
              <a:t>Solutions:</a:t>
            </a:r>
          </a:p>
          <a:p>
            <a:pPr marL="342900" indent="-342900">
              <a:buFont typeface="+mj-lt"/>
              <a:buAutoNum type="arabicPeriod"/>
            </a:pPr>
            <a:r>
              <a:rPr lang="it-IT" sz="1200" dirty="0">
                <a:highlight>
                  <a:srgbClr val="FFFF00"/>
                </a:highlight>
              </a:rPr>
              <a:t>Create </a:t>
            </a:r>
            <a:r>
              <a:rPr lang="it-IT" sz="1200" dirty="0" err="1">
                <a:highlight>
                  <a:srgbClr val="FFFF00"/>
                </a:highlight>
              </a:rPr>
              <a:t>two</a:t>
            </a:r>
            <a:r>
              <a:rPr lang="it-IT" sz="1200" dirty="0">
                <a:highlight>
                  <a:srgbClr val="FFFF00"/>
                </a:highlight>
              </a:rPr>
              <a:t> </a:t>
            </a:r>
            <a:r>
              <a:rPr lang="it-IT" sz="1200" dirty="0" err="1">
                <a:highlight>
                  <a:srgbClr val="FFFF00"/>
                </a:highlight>
              </a:rPr>
              <a:t>other</a:t>
            </a:r>
            <a:r>
              <a:rPr lang="it-IT" sz="1200" dirty="0">
                <a:highlight>
                  <a:srgbClr val="FFFF00"/>
                </a:highlight>
              </a:rPr>
              <a:t> </a:t>
            </a:r>
            <a:r>
              <a:rPr lang="it-IT" sz="1200" dirty="0" err="1">
                <a:highlight>
                  <a:srgbClr val="FFFF00"/>
                </a:highlight>
              </a:rPr>
              <a:t>df</a:t>
            </a:r>
            <a:r>
              <a:rPr lang="it-IT" sz="1200" dirty="0">
                <a:highlight>
                  <a:srgbClr val="FFFF00"/>
                </a:highlight>
              </a:rPr>
              <a:t> </a:t>
            </a:r>
            <a:r>
              <a:rPr lang="it-IT" sz="1200" dirty="0" err="1">
                <a:highlight>
                  <a:srgbClr val="FFFF00"/>
                </a:highlight>
              </a:rPr>
              <a:t>either</a:t>
            </a:r>
            <a:r>
              <a:rPr lang="it-IT" sz="1200" dirty="0">
                <a:highlight>
                  <a:srgbClr val="FFFF00"/>
                </a:highlight>
              </a:rPr>
              <a:t> for </a:t>
            </a:r>
            <a:r>
              <a:rPr lang="it-IT" sz="1200" b="1" dirty="0" err="1">
                <a:highlight>
                  <a:srgbClr val="FFFF00"/>
                </a:highlight>
              </a:rPr>
              <a:t>bud</a:t>
            </a:r>
            <a:r>
              <a:rPr lang="it-IT" sz="1200" b="1" dirty="0">
                <a:highlight>
                  <a:srgbClr val="FFFF00"/>
                </a:highlight>
              </a:rPr>
              <a:t> scale</a:t>
            </a:r>
            <a:r>
              <a:rPr lang="it-IT" sz="1200" dirty="0">
                <a:highlight>
                  <a:srgbClr val="FFFF00"/>
                </a:highlight>
              </a:rPr>
              <a:t> or </a:t>
            </a:r>
            <a:r>
              <a:rPr lang="it-IT" sz="1200" b="1" dirty="0" err="1">
                <a:highlight>
                  <a:srgbClr val="FFFF00"/>
                </a:highlight>
              </a:rPr>
              <a:t>metamer</a:t>
            </a:r>
            <a:r>
              <a:rPr lang="it-IT" sz="1200" b="1" dirty="0">
                <a:highlight>
                  <a:srgbClr val="FFFF00"/>
                </a:highlight>
              </a:rPr>
              <a:t> scale</a:t>
            </a:r>
            <a:r>
              <a:rPr lang="it-IT" sz="1200" dirty="0">
                <a:highlight>
                  <a:srgbClr val="FFFF00"/>
                </a:highlight>
              </a:rPr>
              <a:t>,</a:t>
            </a:r>
          </a:p>
          <a:p>
            <a:pPr marL="342900" indent="-342900">
              <a:buFont typeface="+mj-lt"/>
              <a:buAutoNum type="arabicPeriod"/>
            </a:pPr>
            <a:r>
              <a:rPr lang="it-IT" sz="1200" dirty="0" err="1">
                <a:highlight>
                  <a:srgbClr val="FFFF00"/>
                </a:highlight>
              </a:rPr>
              <a:t>Each</a:t>
            </a:r>
            <a:r>
              <a:rPr lang="it-IT" sz="1200" dirty="0">
                <a:highlight>
                  <a:srgbClr val="FFFF00"/>
                </a:highlight>
              </a:rPr>
              <a:t> </a:t>
            </a:r>
            <a:r>
              <a:rPr lang="it-IT" sz="1200" dirty="0" err="1">
                <a:highlight>
                  <a:srgbClr val="FFFF00"/>
                </a:highlight>
              </a:rPr>
              <a:t>column</a:t>
            </a:r>
            <a:r>
              <a:rPr lang="it-IT" sz="1200" dirty="0">
                <a:highlight>
                  <a:srgbClr val="FFFF00"/>
                </a:highlight>
              </a:rPr>
              <a:t> </a:t>
            </a:r>
            <a:r>
              <a:rPr lang="it-IT" sz="1200" dirty="0" err="1">
                <a:highlight>
                  <a:srgbClr val="FFFF00"/>
                </a:highlight>
              </a:rPr>
              <a:t>should</a:t>
            </a:r>
            <a:r>
              <a:rPr lang="it-IT" sz="1200" dirty="0">
                <a:highlight>
                  <a:srgbClr val="FFFF00"/>
                </a:highlight>
              </a:rPr>
              <a:t> be the </a:t>
            </a:r>
            <a:r>
              <a:rPr lang="it-IT" sz="1200" dirty="0" err="1">
                <a:highlight>
                  <a:srgbClr val="FFFF00"/>
                </a:highlight>
              </a:rPr>
              <a:t>nb</a:t>
            </a:r>
            <a:r>
              <a:rPr lang="it-IT" sz="1200" dirty="0">
                <a:highlight>
                  <a:srgbClr val="FFFF00"/>
                </a:highlight>
              </a:rPr>
              <a:t>_ of </a:t>
            </a:r>
            <a:r>
              <a:rPr lang="it-IT" sz="1200" dirty="0" err="1">
                <a:highlight>
                  <a:srgbClr val="FFFF00"/>
                </a:highlight>
              </a:rPr>
              <a:t>each</a:t>
            </a:r>
            <a:r>
              <a:rPr lang="it-IT" sz="1200" dirty="0">
                <a:highlight>
                  <a:srgbClr val="FFFF00"/>
                </a:highlight>
              </a:rPr>
              <a:t> fate;</a:t>
            </a:r>
          </a:p>
          <a:p>
            <a:pPr marL="342900" indent="-342900">
              <a:buFont typeface="+mj-lt"/>
              <a:buAutoNum type="arabicPeriod"/>
            </a:pPr>
            <a:r>
              <a:rPr lang="it-IT" sz="1200" dirty="0" err="1">
                <a:highlight>
                  <a:srgbClr val="FFFF00"/>
                </a:highlight>
              </a:rPr>
              <a:t>Infer</a:t>
            </a:r>
            <a:r>
              <a:rPr lang="it-IT" sz="1200" dirty="0">
                <a:highlight>
                  <a:srgbClr val="FFFF00"/>
                </a:highlight>
              </a:rPr>
              <a:t> sylleptic </a:t>
            </a:r>
            <a:r>
              <a:rPr lang="it-IT" sz="1200" dirty="0" err="1">
                <a:highlight>
                  <a:srgbClr val="FFFF00"/>
                </a:highlight>
              </a:rPr>
              <a:t>shoots</a:t>
            </a:r>
            <a:r>
              <a:rPr lang="it-IT" sz="1200" dirty="0">
                <a:highlight>
                  <a:srgbClr val="FFFF00"/>
                </a:highlight>
              </a:rPr>
              <a:t> by the </a:t>
            </a:r>
            <a:r>
              <a:rPr lang="it-IT" sz="1200" dirty="0" err="1">
                <a:highlight>
                  <a:srgbClr val="FFFF00"/>
                </a:highlight>
              </a:rPr>
              <a:t>presence</a:t>
            </a:r>
            <a:r>
              <a:rPr lang="it-IT" sz="1200" dirty="0">
                <a:highlight>
                  <a:srgbClr val="FFFF00"/>
                </a:highlight>
              </a:rPr>
              <a:t> of </a:t>
            </a:r>
            <a:r>
              <a:rPr lang="it-IT" sz="1200" dirty="0" err="1">
                <a:highlight>
                  <a:srgbClr val="FFFF00"/>
                </a:highlight>
              </a:rPr>
              <a:t>catkins</a:t>
            </a:r>
            <a:endParaRPr lang="it-IT" sz="1200" dirty="0">
              <a:highlight>
                <a:srgbClr val="FFFF00"/>
              </a:highlight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8012995-50BC-6E70-3BAC-694E433371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8539" y="1914278"/>
            <a:ext cx="4769095" cy="480719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3ECB843-CE6B-4E06-9407-C064B94FC419}"/>
              </a:ext>
            </a:extLst>
          </p:cNvPr>
          <p:cNvSpPr/>
          <p:nvPr/>
        </p:nvSpPr>
        <p:spPr>
          <a:xfrm>
            <a:off x="-1969" y="1846089"/>
            <a:ext cx="3843986" cy="398187"/>
          </a:xfrm>
          <a:prstGeom prst="rect">
            <a:avLst/>
          </a:prstGeom>
          <a:solidFill>
            <a:srgbClr val="C00000"/>
          </a:solidFill>
        </p:spPr>
        <p:txBody>
          <a:bodyPr wrap="square" lIns="51435" tIns="25718" rIns="51435" bIns="25718">
            <a:spAutoFit/>
          </a:bodyPr>
          <a:lstStyle/>
          <a:p>
            <a:r>
              <a:rPr lang="en-US" sz="2250" dirty="0">
                <a:ln w="0"/>
                <a:solidFill>
                  <a:schemeClr val="bg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Process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EAE9046-4D72-1B9C-89A1-1ED7A805B035}"/>
              </a:ext>
            </a:extLst>
          </p:cNvPr>
          <p:cNvSpPr/>
          <p:nvPr/>
        </p:nvSpPr>
        <p:spPr>
          <a:xfrm>
            <a:off x="184416" y="2442087"/>
            <a:ext cx="3305127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FFF00"/>
                </a:highlight>
              </a:rPr>
              <a:t>ALL </a:t>
            </a: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FFF00"/>
                </a:highlight>
              </a:rPr>
              <a:t>the </a:t>
            </a:r>
            <a:r>
              <a:rPr lang="en-US" sz="2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FFF00"/>
                </a:highlight>
              </a:rPr>
              <a:t>dataframes</a:t>
            </a: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FFF00"/>
                </a:highlight>
              </a:rPr>
              <a:t> refers to </a:t>
            </a:r>
            <a:r>
              <a:rPr lang="en-US" sz="2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FFF00"/>
                </a:highlight>
              </a:rPr>
              <a:t>shootID</a:t>
            </a:r>
            <a:endParaRPr lang="en-US" sz="2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highlight>
                <a:srgbClr val="FFFF00"/>
              </a:highlight>
            </a:endParaRPr>
          </a:p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FFF00"/>
                </a:highlight>
              </a:rPr>
              <a:t> that were found into 2021</a:t>
            </a:r>
            <a:endParaRPr 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9203100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FDC9C0D-2AD7-E712-2B38-4174C617D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20</a:t>
            </a:fld>
            <a:endParaRPr lang="it-IT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7D0609A2-26EA-1350-79AF-EAD03411D9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4219" y="252538"/>
            <a:ext cx="3545756" cy="59666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98FE6D4-B74A-B818-A8B4-51940611CC25}"/>
              </a:ext>
            </a:extLst>
          </p:cNvPr>
          <p:cNvSpPr txBox="1"/>
          <p:nvPr/>
        </p:nvSpPr>
        <p:spPr>
          <a:xfrm>
            <a:off x="224799" y="9105"/>
            <a:ext cx="6647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2_ proba </a:t>
            </a:r>
            <a:r>
              <a:rPr lang="it-IT" dirty="0" err="1"/>
              <a:t>having</a:t>
            </a:r>
            <a:r>
              <a:rPr lang="it-IT" dirty="0"/>
              <a:t> sylleptic: INVESTIGATE METAMER SCALE_MODEL</a:t>
            </a:r>
          </a:p>
        </p:txBody>
      </p:sp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id="{09FC78B0-CCFE-2EB5-B8D6-D9C0D5E2A5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743" y="468498"/>
            <a:ext cx="2887608" cy="187575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506D724-76DC-A51C-BF85-F109E904DCE2}"/>
              </a:ext>
            </a:extLst>
          </p:cNvPr>
          <p:cNvSpPr/>
          <p:nvPr/>
        </p:nvSpPr>
        <p:spPr>
          <a:xfrm>
            <a:off x="150201" y="394250"/>
            <a:ext cx="3056691" cy="2056957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5" name="Picture 14" descr="Diagram&#10;&#10;Description automatically generated">
            <a:extLst>
              <a:ext uri="{FF2B5EF4-FFF2-40B4-BE49-F238E27FC236}">
                <a16:creationId xmlns:a16="http://schemas.microsoft.com/office/drawing/2014/main" id="{F01ED72A-1F4C-F8F5-D17D-1C837CF3449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08" t="59532" r="41337" b="18346"/>
          <a:stretch/>
        </p:blipFill>
        <p:spPr>
          <a:xfrm>
            <a:off x="1309252" y="1598279"/>
            <a:ext cx="622406" cy="41493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A2D22A6-89EE-4642-0A04-2746ACB34F0A}"/>
              </a:ext>
            </a:extLst>
          </p:cNvPr>
          <p:cNvSpPr/>
          <p:nvPr/>
        </p:nvSpPr>
        <p:spPr>
          <a:xfrm>
            <a:off x="7794066" y="136525"/>
            <a:ext cx="4072397" cy="6219825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E4E16059-A94B-E47B-94E4-090C73BEB0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13" t="15979" r="3153" b="37193"/>
          <a:stretch/>
        </p:blipFill>
        <p:spPr>
          <a:xfrm>
            <a:off x="7912100" y="1193800"/>
            <a:ext cx="3238499" cy="2794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17B333E-8173-547F-C857-681B4650A7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5062" y="2132827"/>
            <a:ext cx="5645440" cy="4330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2148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FDC9C0D-2AD7-E712-2B38-4174C617D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21</a:t>
            </a:fld>
            <a:endParaRPr lang="it-IT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7D0609A2-26EA-1350-79AF-EAD03411D9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4219" y="252538"/>
            <a:ext cx="3545756" cy="59666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98FE6D4-B74A-B818-A8B4-51940611CC25}"/>
              </a:ext>
            </a:extLst>
          </p:cNvPr>
          <p:cNvSpPr txBox="1"/>
          <p:nvPr/>
        </p:nvSpPr>
        <p:spPr>
          <a:xfrm>
            <a:off x="224799" y="9105"/>
            <a:ext cx="6647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2_ proba </a:t>
            </a:r>
            <a:r>
              <a:rPr lang="it-IT" dirty="0" err="1"/>
              <a:t>having</a:t>
            </a:r>
            <a:r>
              <a:rPr lang="it-IT" dirty="0"/>
              <a:t> sylleptic: INVESTIGATE METAMER SCALE_MODEL</a:t>
            </a:r>
          </a:p>
        </p:txBody>
      </p:sp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id="{09FC78B0-CCFE-2EB5-B8D6-D9C0D5E2A5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743" y="468498"/>
            <a:ext cx="2887608" cy="187575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506D724-76DC-A51C-BF85-F109E904DCE2}"/>
              </a:ext>
            </a:extLst>
          </p:cNvPr>
          <p:cNvSpPr/>
          <p:nvPr/>
        </p:nvSpPr>
        <p:spPr>
          <a:xfrm>
            <a:off x="150201" y="394250"/>
            <a:ext cx="3056691" cy="2056957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5" name="Picture 14" descr="Diagram&#10;&#10;Description automatically generated">
            <a:extLst>
              <a:ext uri="{FF2B5EF4-FFF2-40B4-BE49-F238E27FC236}">
                <a16:creationId xmlns:a16="http://schemas.microsoft.com/office/drawing/2014/main" id="{F01ED72A-1F4C-F8F5-D17D-1C837CF3449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08" t="59532" r="41337" b="18346"/>
          <a:stretch/>
        </p:blipFill>
        <p:spPr>
          <a:xfrm>
            <a:off x="1309252" y="1598279"/>
            <a:ext cx="622406" cy="41493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A2D22A6-89EE-4642-0A04-2746ACB34F0A}"/>
              </a:ext>
            </a:extLst>
          </p:cNvPr>
          <p:cNvSpPr/>
          <p:nvPr/>
        </p:nvSpPr>
        <p:spPr>
          <a:xfrm>
            <a:off x="7794066" y="136525"/>
            <a:ext cx="4072397" cy="6219825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E4E16059-A94B-E47B-94E4-090C73BEB0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385" t="64936" r="8966" b="20377"/>
          <a:stretch/>
        </p:blipFill>
        <p:spPr>
          <a:xfrm>
            <a:off x="9219561" y="4114800"/>
            <a:ext cx="1724977" cy="876300"/>
          </a:xfrm>
          <a:prstGeom prst="rect">
            <a:avLst/>
          </a:prstGeom>
        </p:spPr>
      </p:pic>
      <p:pic>
        <p:nvPicPr>
          <p:cNvPr id="22" name="Picture 21" descr="A picture containing text, antenna&#10;&#10;Description automatically generated">
            <a:extLst>
              <a:ext uri="{FF2B5EF4-FFF2-40B4-BE49-F238E27FC236}">
                <a16:creationId xmlns:a16="http://schemas.microsoft.com/office/drawing/2014/main" id="{AA203212-62FD-5951-8E57-0686E67BC9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4464" y="268124"/>
            <a:ext cx="4310850" cy="32331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9A2A2C9-A131-3E45-A2BF-9E24B39FF1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0201" y="2858593"/>
            <a:ext cx="5124416" cy="3360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628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FDC9C0D-2AD7-E712-2B38-4174C617D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22</a:t>
            </a:fld>
            <a:endParaRPr lang="it-IT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7D0609A2-26EA-1350-79AF-EAD03411D9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4219" y="252538"/>
            <a:ext cx="3545756" cy="596665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FC62304-AD90-5E8E-CD1F-94BC2B31CF61}"/>
              </a:ext>
            </a:extLst>
          </p:cNvPr>
          <p:cNvSpPr/>
          <p:nvPr/>
        </p:nvSpPr>
        <p:spPr>
          <a:xfrm>
            <a:off x="7794066" y="136525"/>
            <a:ext cx="4072397" cy="6219825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8FE6D4-B74A-B818-A8B4-51940611CC25}"/>
              </a:ext>
            </a:extLst>
          </p:cNvPr>
          <p:cNvSpPr txBox="1"/>
          <p:nvPr/>
        </p:nvSpPr>
        <p:spPr>
          <a:xfrm>
            <a:off x="224799" y="9105"/>
            <a:ext cx="56382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3_ </a:t>
            </a:r>
            <a:r>
              <a:rPr lang="it-IT" dirty="0" err="1"/>
              <a:t>how</a:t>
            </a:r>
            <a:r>
              <a:rPr lang="it-IT" dirty="0"/>
              <a:t> </a:t>
            </a:r>
            <a:r>
              <a:rPr lang="it-IT" dirty="0" err="1"/>
              <a:t>many</a:t>
            </a:r>
            <a:r>
              <a:rPr lang="it-IT" dirty="0"/>
              <a:t> </a:t>
            </a:r>
            <a:r>
              <a:rPr lang="it-IT" dirty="0" err="1"/>
              <a:t>buds</a:t>
            </a:r>
            <a:r>
              <a:rPr lang="it-IT" dirty="0"/>
              <a:t>: INVESTIGATE SHOOT SCALE</a:t>
            </a:r>
          </a:p>
        </p:txBody>
      </p:sp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id="{09FC78B0-CCFE-2EB5-B8D6-D9C0D5E2A5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743" y="468498"/>
            <a:ext cx="2887608" cy="187575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506D724-76DC-A51C-BF85-F109E904DCE2}"/>
              </a:ext>
            </a:extLst>
          </p:cNvPr>
          <p:cNvSpPr/>
          <p:nvPr/>
        </p:nvSpPr>
        <p:spPr>
          <a:xfrm>
            <a:off x="150201" y="394250"/>
            <a:ext cx="3056691" cy="2056957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5" name="Picture 14" descr="Diagram&#10;&#10;Description automatically generated">
            <a:extLst>
              <a:ext uri="{FF2B5EF4-FFF2-40B4-BE49-F238E27FC236}">
                <a16:creationId xmlns:a16="http://schemas.microsoft.com/office/drawing/2014/main" id="{F01ED72A-1F4C-F8F5-D17D-1C837CF3449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293" t="44375" r="17491" b="33912"/>
          <a:stretch/>
        </p:blipFill>
        <p:spPr>
          <a:xfrm>
            <a:off x="1921008" y="1313971"/>
            <a:ext cx="699246" cy="407254"/>
          </a:xfrm>
          <a:prstGeom prst="ellipse">
            <a:avLst/>
          </a:prstGeom>
        </p:spPr>
      </p:pic>
      <p:pic>
        <p:nvPicPr>
          <p:cNvPr id="16" name="Picture 15" descr="Diagram&#10;&#10;Description automatically generated">
            <a:extLst>
              <a:ext uri="{FF2B5EF4-FFF2-40B4-BE49-F238E27FC236}">
                <a16:creationId xmlns:a16="http://schemas.microsoft.com/office/drawing/2014/main" id="{BF138620-7355-9591-7753-5641DE0207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385" t="-1013" r="8966" b="87748"/>
          <a:stretch/>
        </p:blipFill>
        <p:spPr>
          <a:xfrm>
            <a:off x="9219561" y="179822"/>
            <a:ext cx="1724977" cy="79145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24EA94A-BF26-6BDD-49AF-276C949C32D3}"/>
              </a:ext>
            </a:extLst>
          </p:cNvPr>
          <p:cNvSpPr txBox="1"/>
          <p:nvPr/>
        </p:nvSpPr>
        <p:spPr>
          <a:xfrm>
            <a:off x="4975528" y="5909004"/>
            <a:ext cx="3004457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1200" dirty="0" err="1"/>
              <a:t>There</a:t>
            </a:r>
            <a:r>
              <a:rPr lang="it-IT" sz="1200" dirty="0"/>
              <a:t> are </a:t>
            </a:r>
            <a:r>
              <a:rPr lang="it-IT" sz="1200" dirty="0" err="1"/>
              <a:t>not</a:t>
            </a:r>
            <a:r>
              <a:rPr lang="it-IT" sz="1200" dirty="0"/>
              <a:t> so </a:t>
            </a:r>
            <a:r>
              <a:rPr lang="it-IT" sz="1200" dirty="0" err="1"/>
              <a:t>much</a:t>
            </a:r>
            <a:r>
              <a:rPr lang="it-IT" sz="1200" dirty="0"/>
              <a:t> information on sylleptic </a:t>
            </a:r>
            <a:r>
              <a:rPr lang="it-IT" sz="1200" dirty="0" err="1"/>
              <a:t>but</a:t>
            </a:r>
            <a:r>
              <a:rPr lang="it-IT" sz="1200" dirty="0"/>
              <a:t> </a:t>
            </a:r>
            <a:r>
              <a:rPr lang="it-IT" sz="1200" dirty="0" err="1"/>
              <a:t>it</a:t>
            </a:r>
            <a:r>
              <a:rPr lang="it-IT" sz="1200" dirty="0"/>
              <a:t> </a:t>
            </a:r>
            <a:r>
              <a:rPr lang="it-IT" sz="1200" dirty="0" err="1"/>
              <a:t>seems</a:t>
            </a:r>
            <a:r>
              <a:rPr lang="it-IT" sz="1200" dirty="0"/>
              <a:t> </a:t>
            </a:r>
            <a:r>
              <a:rPr lang="it-IT" sz="1200" dirty="0" err="1"/>
              <a:t>that</a:t>
            </a:r>
            <a:r>
              <a:rPr lang="it-IT" sz="1200" dirty="0"/>
              <a:t> in the </a:t>
            </a:r>
            <a:r>
              <a:rPr lang="it-IT" sz="1200" dirty="0" err="1"/>
              <a:t>median</a:t>
            </a:r>
            <a:r>
              <a:rPr lang="it-IT" sz="1200" dirty="0"/>
              <a:t> position </a:t>
            </a:r>
            <a:r>
              <a:rPr lang="it-IT" sz="1200" dirty="0" err="1"/>
              <a:t>there</a:t>
            </a:r>
            <a:r>
              <a:rPr lang="it-IT" sz="1200" dirty="0"/>
              <a:t> are more </a:t>
            </a:r>
            <a:r>
              <a:rPr lang="it-IT" sz="1200" dirty="0" err="1"/>
              <a:t>buds</a:t>
            </a:r>
            <a:endParaRPr lang="it-IT" sz="1200" dirty="0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5CB877AE-A56E-D0F9-21BB-41CB5EE748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6043" y="3429000"/>
            <a:ext cx="3545756" cy="2451578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BA53599F-9C30-896A-998D-6C1537CB9E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4821" y="2723861"/>
            <a:ext cx="3959953" cy="2737959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7FABC57B-0626-3401-E79B-3E2392D0E0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57934" y="428814"/>
            <a:ext cx="3056692" cy="2113434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163E4EBE-6567-347E-2231-CB8DCDAD87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25430" y="302665"/>
            <a:ext cx="3257876" cy="2252534"/>
          </a:xfrm>
          <a:prstGeom prst="rect">
            <a:avLst/>
          </a:prstGeom>
        </p:spPr>
      </p:pic>
      <p:pic>
        <p:nvPicPr>
          <p:cNvPr id="47" name="Picture 46" descr="Chart, bar chart&#10;&#10;Description automatically generated">
            <a:extLst>
              <a:ext uri="{FF2B5EF4-FFF2-40B4-BE49-F238E27FC236}">
                <a16:creationId xmlns:a16="http://schemas.microsoft.com/office/drawing/2014/main" id="{D803B971-C45A-8DC1-6DC0-2A9F22C5247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9531" y="4720837"/>
            <a:ext cx="2445997" cy="1834498"/>
          </a:xfrm>
          <a:prstGeom prst="rect">
            <a:avLst/>
          </a:prstGeom>
        </p:spPr>
      </p:pic>
      <p:pic>
        <p:nvPicPr>
          <p:cNvPr id="37" name="Picture 36" descr="Chart, bar chart&#10;&#10;Description automatically generated">
            <a:extLst>
              <a:ext uri="{FF2B5EF4-FFF2-40B4-BE49-F238E27FC236}">
                <a16:creationId xmlns:a16="http://schemas.microsoft.com/office/drawing/2014/main" id="{0C661B45-7392-32C5-723F-49D8412CFEB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082" y="2240316"/>
            <a:ext cx="3650611" cy="2737959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0B158ED2-FDE7-6C15-D3AF-6076EDCA81C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64359" y="1206578"/>
            <a:ext cx="3074303" cy="2125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4154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FDC9C0D-2AD7-E712-2B38-4174C617D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23</a:t>
            </a:fld>
            <a:endParaRPr lang="it-IT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7D0609A2-26EA-1350-79AF-EAD03411D9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4219" y="252538"/>
            <a:ext cx="3545756" cy="596665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FC62304-AD90-5E8E-CD1F-94BC2B31CF61}"/>
              </a:ext>
            </a:extLst>
          </p:cNvPr>
          <p:cNvSpPr/>
          <p:nvPr/>
        </p:nvSpPr>
        <p:spPr>
          <a:xfrm>
            <a:off x="7794066" y="136525"/>
            <a:ext cx="4072397" cy="6219825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id="{09FC78B0-CCFE-2EB5-B8D6-D9C0D5E2A5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743" y="468498"/>
            <a:ext cx="2887608" cy="187575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506D724-76DC-A51C-BF85-F109E904DCE2}"/>
              </a:ext>
            </a:extLst>
          </p:cNvPr>
          <p:cNvSpPr/>
          <p:nvPr/>
        </p:nvSpPr>
        <p:spPr>
          <a:xfrm>
            <a:off x="150201" y="394250"/>
            <a:ext cx="3056691" cy="2056957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5" name="Picture 14" descr="Diagram&#10;&#10;Description automatically generated">
            <a:extLst>
              <a:ext uri="{FF2B5EF4-FFF2-40B4-BE49-F238E27FC236}">
                <a16:creationId xmlns:a16="http://schemas.microsoft.com/office/drawing/2014/main" id="{F01ED72A-1F4C-F8F5-D17D-1C837CF3449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293" t="44375" r="17491" b="33912"/>
          <a:stretch/>
        </p:blipFill>
        <p:spPr>
          <a:xfrm>
            <a:off x="1921008" y="1313971"/>
            <a:ext cx="699246" cy="407254"/>
          </a:xfrm>
          <a:prstGeom prst="ellipse">
            <a:avLst/>
          </a:prstGeom>
        </p:spPr>
      </p:pic>
      <p:pic>
        <p:nvPicPr>
          <p:cNvPr id="16" name="Picture 15" descr="Diagram&#10;&#10;Description automatically generated">
            <a:extLst>
              <a:ext uri="{FF2B5EF4-FFF2-40B4-BE49-F238E27FC236}">
                <a16:creationId xmlns:a16="http://schemas.microsoft.com/office/drawing/2014/main" id="{BF138620-7355-9591-7753-5641DE0207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0" t="16619" r="8966" b="38575"/>
          <a:stretch/>
        </p:blipFill>
        <p:spPr>
          <a:xfrm>
            <a:off x="7848601" y="1231900"/>
            <a:ext cx="3095938" cy="26733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032F010-626C-1770-3423-E14111772B84}"/>
              </a:ext>
            </a:extLst>
          </p:cNvPr>
          <p:cNvSpPr txBox="1"/>
          <p:nvPr/>
        </p:nvSpPr>
        <p:spPr>
          <a:xfrm>
            <a:off x="224799" y="9105"/>
            <a:ext cx="56382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3_ </a:t>
            </a:r>
            <a:r>
              <a:rPr lang="it-IT" dirty="0" err="1"/>
              <a:t>how</a:t>
            </a:r>
            <a:r>
              <a:rPr lang="it-IT" dirty="0"/>
              <a:t> </a:t>
            </a:r>
            <a:r>
              <a:rPr lang="it-IT" dirty="0" err="1"/>
              <a:t>many</a:t>
            </a:r>
            <a:r>
              <a:rPr lang="it-IT" dirty="0"/>
              <a:t> </a:t>
            </a:r>
            <a:r>
              <a:rPr lang="it-IT" dirty="0" err="1"/>
              <a:t>buds</a:t>
            </a:r>
            <a:r>
              <a:rPr lang="it-IT" dirty="0"/>
              <a:t>: INVESTIGATE SHOOT SCALE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897619D-400C-A477-A907-73C766C1DF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2198" y="468308"/>
            <a:ext cx="5124713" cy="433092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F1D71D4-00FE-4C2B-FA00-706FF39195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988" y="4258502"/>
            <a:ext cx="4942212" cy="2296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0852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FDC9C0D-2AD7-E712-2B38-4174C617D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24</a:t>
            </a:fld>
            <a:endParaRPr lang="it-IT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7D0609A2-26EA-1350-79AF-EAD03411D9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4219" y="252538"/>
            <a:ext cx="3545756" cy="596665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FC62304-AD90-5E8E-CD1F-94BC2B31CF61}"/>
              </a:ext>
            </a:extLst>
          </p:cNvPr>
          <p:cNvSpPr/>
          <p:nvPr/>
        </p:nvSpPr>
        <p:spPr>
          <a:xfrm>
            <a:off x="7794066" y="136525"/>
            <a:ext cx="4072397" cy="6219825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id="{09FC78B0-CCFE-2EB5-B8D6-D9C0D5E2A5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743" y="468498"/>
            <a:ext cx="2887608" cy="187575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506D724-76DC-A51C-BF85-F109E904DCE2}"/>
              </a:ext>
            </a:extLst>
          </p:cNvPr>
          <p:cNvSpPr/>
          <p:nvPr/>
        </p:nvSpPr>
        <p:spPr>
          <a:xfrm>
            <a:off x="150201" y="394250"/>
            <a:ext cx="3056691" cy="2056957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5" name="Picture 14" descr="Diagram&#10;&#10;Description automatically generated">
            <a:extLst>
              <a:ext uri="{FF2B5EF4-FFF2-40B4-BE49-F238E27FC236}">
                <a16:creationId xmlns:a16="http://schemas.microsoft.com/office/drawing/2014/main" id="{F01ED72A-1F4C-F8F5-D17D-1C837CF3449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293" t="44375" r="17491" b="33912"/>
          <a:stretch/>
        </p:blipFill>
        <p:spPr>
          <a:xfrm>
            <a:off x="1921008" y="1313971"/>
            <a:ext cx="699246" cy="407254"/>
          </a:xfrm>
          <a:prstGeom prst="ellipse">
            <a:avLst/>
          </a:prstGeom>
        </p:spPr>
      </p:pic>
      <p:pic>
        <p:nvPicPr>
          <p:cNvPr id="16" name="Picture 15" descr="Diagram&#10;&#10;Description automatically generated">
            <a:extLst>
              <a:ext uri="{FF2B5EF4-FFF2-40B4-BE49-F238E27FC236}">
                <a16:creationId xmlns:a16="http://schemas.microsoft.com/office/drawing/2014/main" id="{BF138620-7355-9591-7753-5641DE0207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447" t="65044" r="8966" b="21546"/>
          <a:stretch/>
        </p:blipFill>
        <p:spPr>
          <a:xfrm>
            <a:off x="9328149" y="4121150"/>
            <a:ext cx="1616389" cy="8001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032F010-626C-1770-3423-E14111772B84}"/>
              </a:ext>
            </a:extLst>
          </p:cNvPr>
          <p:cNvSpPr txBox="1"/>
          <p:nvPr/>
        </p:nvSpPr>
        <p:spPr>
          <a:xfrm>
            <a:off x="224799" y="9105"/>
            <a:ext cx="56382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3_ </a:t>
            </a:r>
            <a:r>
              <a:rPr lang="it-IT" dirty="0" err="1"/>
              <a:t>how</a:t>
            </a:r>
            <a:r>
              <a:rPr lang="it-IT" dirty="0"/>
              <a:t> </a:t>
            </a:r>
            <a:r>
              <a:rPr lang="it-IT" dirty="0" err="1"/>
              <a:t>many</a:t>
            </a:r>
            <a:r>
              <a:rPr lang="it-IT" dirty="0"/>
              <a:t> </a:t>
            </a:r>
            <a:r>
              <a:rPr lang="it-IT" dirty="0" err="1"/>
              <a:t>buds</a:t>
            </a:r>
            <a:r>
              <a:rPr lang="it-IT" dirty="0"/>
              <a:t>: INVESTIGATE SHOOT SCALE</a:t>
            </a:r>
          </a:p>
        </p:txBody>
      </p:sp>
      <p:pic>
        <p:nvPicPr>
          <p:cNvPr id="10" name="Picture 9" descr="Chart&#10;&#10;Description automatically generated">
            <a:extLst>
              <a:ext uri="{FF2B5EF4-FFF2-40B4-BE49-F238E27FC236}">
                <a16:creationId xmlns:a16="http://schemas.microsoft.com/office/drawing/2014/main" id="{BE8C4DC2-5E1D-5700-5D58-E8585922DD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15378"/>
            <a:ext cx="5057648" cy="37932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0EB72A1-BAC0-F349-CFF8-6F9E6C6221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7883" y="2566698"/>
            <a:ext cx="5638279" cy="3893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9654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FDC9C0D-2AD7-E712-2B38-4174C617D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25</a:t>
            </a:fld>
            <a:endParaRPr lang="it-IT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7D0609A2-26EA-1350-79AF-EAD03411D9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4219" y="252538"/>
            <a:ext cx="3545756" cy="596665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FC62304-AD90-5E8E-CD1F-94BC2B31CF61}"/>
              </a:ext>
            </a:extLst>
          </p:cNvPr>
          <p:cNvSpPr/>
          <p:nvPr/>
        </p:nvSpPr>
        <p:spPr>
          <a:xfrm>
            <a:off x="7794066" y="136525"/>
            <a:ext cx="4072397" cy="6219825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id="{09FC78B0-CCFE-2EB5-B8D6-D9C0D5E2A5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743" y="468498"/>
            <a:ext cx="2887608" cy="187575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506D724-76DC-A51C-BF85-F109E904DCE2}"/>
              </a:ext>
            </a:extLst>
          </p:cNvPr>
          <p:cNvSpPr/>
          <p:nvPr/>
        </p:nvSpPr>
        <p:spPr>
          <a:xfrm>
            <a:off x="150201" y="394250"/>
            <a:ext cx="3056691" cy="2056957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5" name="Picture 14" descr="Diagram&#10;&#10;Description automatically generated">
            <a:extLst>
              <a:ext uri="{FF2B5EF4-FFF2-40B4-BE49-F238E27FC236}">
                <a16:creationId xmlns:a16="http://schemas.microsoft.com/office/drawing/2014/main" id="{F01ED72A-1F4C-F8F5-D17D-1C837CF3449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293" t="44375" r="17491" b="33912"/>
          <a:stretch/>
        </p:blipFill>
        <p:spPr>
          <a:xfrm>
            <a:off x="1921008" y="1313971"/>
            <a:ext cx="699246" cy="407254"/>
          </a:xfrm>
          <a:prstGeom prst="ellipse">
            <a:avLst/>
          </a:prstGeom>
        </p:spPr>
      </p:pic>
      <p:pic>
        <p:nvPicPr>
          <p:cNvPr id="16" name="Picture 15" descr="Diagram&#10;&#10;Description automatically generated">
            <a:extLst>
              <a:ext uri="{FF2B5EF4-FFF2-40B4-BE49-F238E27FC236}">
                <a16:creationId xmlns:a16="http://schemas.microsoft.com/office/drawing/2014/main" id="{BF138620-7355-9591-7753-5641DE0207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447" t="89204" r="8966" b="-2507"/>
          <a:stretch/>
        </p:blipFill>
        <p:spPr>
          <a:xfrm>
            <a:off x="9328149" y="5562600"/>
            <a:ext cx="1616389" cy="7937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032F010-626C-1770-3423-E14111772B84}"/>
              </a:ext>
            </a:extLst>
          </p:cNvPr>
          <p:cNvSpPr txBox="1"/>
          <p:nvPr/>
        </p:nvSpPr>
        <p:spPr>
          <a:xfrm>
            <a:off x="224799" y="9105"/>
            <a:ext cx="56382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3_ </a:t>
            </a:r>
            <a:r>
              <a:rPr lang="it-IT" dirty="0" err="1"/>
              <a:t>how</a:t>
            </a:r>
            <a:r>
              <a:rPr lang="it-IT" dirty="0"/>
              <a:t> </a:t>
            </a:r>
            <a:r>
              <a:rPr lang="it-IT" dirty="0" err="1"/>
              <a:t>many</a:t>
            </a:r>
            <a:r>
              <a:rPr lang="it-IT" dirty="0"/>
              <a:t> </a:t>
            </a:r>
            <a:r>
              <a:rPr lang="it-IT" dirty="0" err="1"/>
              <a:t>buds</a:t>
            </a:r>
            <a:r>
              <a:rPr lang="it-IT" dirty="0"/>
              <a:t>: INVESTIGATE SHOOT SCALE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122A50E-FA13-FAD1-E208-E9E4F1DA77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3449" y="1313971"/>
            <a:ext cx="4414837" cy="305247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972E7CB-2096-C073-FFFA-AB66F717F2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847" y="2603685"/>
            <a:ext cx="4859630" cy="3355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4056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FDC9C0D-2AD7-E712-2B38-4174C617D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26</a:t>
            </a:fld>
            <a:endParaRPr lang="it-IT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7D0609A2-26EA-1350-79AF-EAD03411D9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4219" y="252538"/>
            <a:ext cx="3545756" cy="596665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FC62304-AD90-5E8E-CD1F-94BC2B31CF61}"/>
              </a:ext>
            </a:extLst>
          </p:cNvPr>
          <p:cNvSpPr/>
          <p:nvPr/>
        </p:nvSpPr>
        <p:spPr>
          <a:xfrm>
            <a:off x="7794066" y="136525"/>
            <a:ext cx="4072397" cy="6219825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8FE6D4-B74A-B818-A8B4-51940611CC25}"/>
              </a:ext>
            </a:extLst>
          </p:cNvPr>
          <p:cNvSpPr txBox="1"/>
          <p:nvPr/>
        </p:nvSpPr>
        <p:spPr>
          <a:xfrm>
            <a:off x="224800" y="9105"/>
            <a:ext cx="48488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3_ </a:t>
            </a:r>
            <a:r>
              <a:rPr lang="it-IT" dirty="0" err="1"/>
              <a:t>how</a:t>
            </a:r>
            <a:r>
              <a:rPr lang="it-IT" dirty="0"/>
              <a:t> </a:t>
            </a:r>
            <a:r>
              <a:rPr lang="it-IT" dirty="0" err="1"/>
              <a:t>many</a:t>
            </a:r>
            <a:r>
              <a:rPr lang="it-IT" dirty="0"/>
              <a:t> </a:t>
            </a:r>
            <a:r>
              <a:rPr lang="it-IT" dirty="0" err="1"/>
              <a:t>buds</a:t>
            </a:r>
            <a:r>
              <a:rPr lang="it-IT" dirty="0"/>
              <a:t>: INVESTIGATE METAMER SCALE</a:t>
            </a:r>
          </a:p>
        </p:txBody>
      </p:sp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id="{09FC78B0-CCFE-2EB5-B8D6-D9C0D5E2A5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743" y="468498"/>
            <a:ext cx="2887608" cy="187575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506D724-76DC-A51C-BF85-F109E904DCE2}"/>
              </a:ext>
            </a:extLst>
          </p:cNvPr>
          <p:cNvSpPr/>
          <p:nvPr/>
        </p:nvSpPr>
        <p:spPr>
          <a:xfrm>
            <a:off x="150201" y="394250"/>
            <a:ext cx="3056691" cy="2056957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5" name="Picture 14" descr="Diagram&#10;&#10;Description automatically generated">
            <a:extLst>
              <a:ext uri="{FF2B5EF4-FFF2-40B4-BE49-F238E27FC236}">
                <a16:creationId xmlns:a16="http://schemas.microsoft.com/office/drawing/2014/main" id="{F01ED72A-1F4C-F8F5-D17D-1C837CF3449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10" t="14466" r="62196" b="69554"/>
          <a:stretch/>
        </p:blipFill>
        <p:spPr>
          <a:xfrm>
            <a:off x="783771" y="753035"/>
            <a:ext cx="545567" cy="299678"/>
          </a:xfrm>
          <a:prstGeom prst="rect">
            <a:avLst/>
          </a:prstGeom>
        </p:spPr>
      </p:pic>
      <p:pic>
        <p:nvPicPr>
          <p:cNvPr id="16" name="Picture 15" descr="Diagram&#10;&#10;Description automatically generated">
            <a:extLst>
              <a:ext uri="{FF2B5EF4-FFF2-40B4-BE49-F238E27FC236}">
                <a16:creationId xmlns:a16="http://schemas.microsoft.com/office/drawing/2014/main" id="{BF138620-7355-9591-7753-5641DE0207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385" t="-1013" r="8966" b="87748"/>
          <a:stretch/>
        </p:blipFill>
        <p:spPr>
          <a:xfrm>
            <a:off x="9219561" y="179822"/>
            <a:ext cx="1724977" cy="79145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69C0EFE-FCBC-61EA-62DA-39221CF8490E}"/>
              </a:ext>
            </a:extLst>
          </p:cNvPr>
          <p:cNvSpPr txBox="1"/>
          <p:nvPr/>
        </p:nvSpPr>
        <p:spPr>
          <a:xfrm>
            <a:off x="4103274" y="5671571"/>
            <a:ext cx="3004457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1200" dirty="0" err="1"/>
              <a:t>It</a:t>
            </a:r>
            <a:r>
              <a:rPr lang="it-IT" sz="1200" dirty="0"/>
              <a:t> </a:t>
            </a:r>
            <a:r>
              <a:rPr lang="it-IT" sz="1200" dirty="0" err="1"/>
              <a:t>seems</a:t>
            </a:r>
            <a:r>
              <a:rPr lang="it-IT" sz="1200" dirty="0"/>
              <a:t> </a:t>
            </a:r>
            <a:r>
              <a:rPr lang="it-IT" sz="1200" dirty="0" err="1"/>
              <a:t>that</a:t>
            </a:r>
            <a:r>
              <a:rPr lang="it-IT" sz="1200" dirty="0"/>
              <a:t> the </a:t>
            </a:r>
            <a:r>
              <a:rPr lang="it-IT" sz="1200" dirty="0" err="1"/>
              <a:t>number</a:t>
            </a:r>
            <a:r>
              <a:rPr lang="it-IT" sz="1200" dirty="0"/>
              <a:t> of </a:t>
            </a:r>
            <a:r>
              <a:rPr lang="it-IT" sz="1200" dirty="0" err="1"/>
              <a:t>buds</a:t>
            </a:r>
            <a:r>
              <a:rPr lang="it-IT" sz="1200" dirty="0"/>
              <a:t> </a:t>
            </a:r>
            <a:r>
              <a:rPr lang="it-IT" sz="1200" dirty="0" err="1"/>
              <a:t>it</a:t>
            </a:r>
            <a:r>
              <a:rPr lang="it-IT" sz="1200" dirty="0"/>
              <a:t> </a:t>
            </a:r>
            <a:r>
              <a:rPr lang="it-IT" sz="1200" dirty="0" err="1"/>
              <a:t>is</a:t>
            </a:r>
            <a:r>
              <a:rPr lang="it-IT" sz="1200" dirty="0"/>
              <a:t> </a:t>
            </a:r>
            <a:r>
              <a:rPr lang="it-IT" sz="1200" dirty="0" err="1"/>
              <a:t>not</a:t>
            </a:r>
            <a:r>
              <a:rPr lang="it-IT" sz="1200" dirty="0"/>
              <a:t> </a:t>
            </a:r>
            <a:r>
              <a:rPr lang="it-IT" sz="1200" dirty="0" err="1"/>
              <a:t>related</a:t>
            </a:r>
            <a:r>
              <a:rPr lang="it-IT" sz="1200" dirty="0"/>
              <a:t> to </a:t>
            </a:r>
            <a:r>
              <a:rPr lang="it-IT" sz="1200" dirty="0" err="1"/>
              <a:t>rank</a:t>
            </a:r>
            <a:r>
              <a:rPr lang="it-IT" sz="1200" dirty="0"/>
              <a:t> or </a:t>
            </a:r>
            <a:r>
              <a:rPr lang="it-IT" sz="1200" dirty="0" err="1"/>
              <a:t>length</a:t>
            </a:r>
            <a:r>
              <a:rPr lang="it-IT" sz="1200" dirty="0"/>
              <a:t> of </a:t>
            </a:r>
            <a:r>
              <a:rPr lang="it-IT" sz="1200" dirty="0" err="1"/>
              <a:t>proleptic</a:t>
            </a:r>
            <a:r>
              <a:rPr lang="it-IT" sz="1200" dirty="0"/>
              <a:t> </a:t>
            </a:r>
            <a:r>
              <a:rPr lang="it-IT" sz="1200" dirty="0" err="1"/>
              <a:t>shoots</a:t>
            </a:r>
            <a:endParaRPr lang="it-IT" sz="12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3F073D2-E4AA-395F-0C20-2A30785ACE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8433" y="466555"/>
            <a:ext cx="3894137" cy="269245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B039494-68AC-82CD-6CBA-95D51B21C8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7485" y="3060945"/>
            <a:ext cx="4834660" cy="334274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8A63ACE-2DE1-A0D2-610A-8D418340AA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8211" y="1338427"/>
            <a:ext cx="3671361" cy="253842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BCF3373-FC3F-7DB3-1F93-C3E29EB49E2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52570" y="1181995"/>
            <a:ext cx="3671361" cy="253842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8135CA8-0529-3EAF-B999-A2B67A335A3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97089" y="3035204"/>
            <a:ext cx="3194625" cy="220880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034772E6-DAAE-5CEF-AC77-CCA51937703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8689" y="4438650"/>
            <a:ext cx="3037642" cy="2100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6368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FDC9C0D-2AD7-E712-2B38-4174C617D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27</a:t>
            </a:fld>
            <a:endParaRPr lang="it-IT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7D0609A2-26EA-1350-79AF-EAD03411D9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4219" y="252538"/>
            <a:ext cx="3545756" cy="596665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FC62304-AD90-5E8E-CD1F-94BC2B31CF61}"/>
              </a:ext>
            </a:extLst>
          </p:cNvPr>
          <p:cNvSpPr/>
          <p:nvPr/>
        </p:nvSpPr>
        <p:spPr>
          <a:xfrm>
            <a:off x="7794066" y="136525"/>
            <a:ext cx="4072397" cy="6219825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8FE6D4-B74A-B818-A8B4-51940611CC25}"/>
              </a:ext>
            </a:extLst>
          </p:cNvPr>
          <p:cNvSpPr txBox="1"/>
          <p:nvPr/>
        </p:nvSpPr>
        <p:spPr>
          <a:xfrm>
            <a:off x="224800" y="9105"/>
            <a:ext cx="48488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3_ </a:t>
            </a:r>
            <a:r>
              <a:rPr lang="it-IT" dirty="0" err="1"/>
              <a:t>how</a:t>
            </a:r>
            <a:r>
              <a:rPr lang="it-IT" dirty="0"/>
              <a:t> </a:t>
            </a:r>
            <a:r>
              <a:rPr lang="it-IT" dirty="0" err="1"/>
              <a:t>many</a:t>
            </a:r>
            <a:r>
              <a:rPr lang="it-IT" dirty="0"/>
              <a:t> </a:t>
            </a:r>
            <a:r>
              <a:rPr lang="it-IT" dirty="0" err="1"/>
              <a:t>buds</a:t>
            </a:r>
            <a:r>
              <a:rPr lang="it-IT" dirty="0"/>
              <a:t>: INVESTIGATE METAMER SCALE</a:t>
            </a:r>
          </a:p>
        </p:txBody>
      </p:sp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id="{09FC78B0-CCFE-2EB5-B8D6-D9C0D5E2A5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743" y="468498"/>
            <a:ext cx="2887608" cy="187575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506D724-76DC-A51C-BF85-F109E904DCE2}"/>
              </a:ext>
            </a:extLst>
          </p:cNvPr>
          <p:cNvSpPr/>
          <p:nvPr/>
        </p:nvSpPr>
        <p:spPr>
          <a:xfrm>
            <a:off x="150201" y="394250"/>
            <a:ext cx="3056691" cy="2056957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5" name="Picture 14" descr="Diagram&#10;&#10;Description automatically generated">
            <a:extLst>
              <a:ext uri="{FF2B5EF4-FFF2-40B4-BE49-F238E27FC236}">
                <a16:creationId xmlns:a16="http://schemas.microsoft.com/office/drawing/2014/main" id="{F01ED72A-1F4C-F8F5-D17D-1C837CF3449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10" t="14466" r="62196" b="69554"/>
          <a:stretch/>
        </p:blipFill>
        <p:spPr>
          <a:xfrm>
            <a:off x="783771" y="753035"/>
            <a:ext cx="545567" cy="299678"/>
          </a:xfrm>
          <a:prstGeom prst="rect">
            <a:avLst/>
          </a:prstGeom>
        </p:spPr>
      </p:pic>
      <p:pic>
        <p:nvPicPr>
          <p:cNvPr id="16" name="Picture 15" descr="Diagram&#10;&#10;Description automatically generated">
            <a:extLst>
              <a:ext uri="{FF2B5EF4-FFF2-40B4-BE49-F238E27FC236}">
                <a16:creationId xmlns:a16="http://schemas.microsoft.com/office/drawing/2014/main" id="{BF138620-7355-9591-7753-5641DE0207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4" t="15128" r="8965" b="35914"/>
          <a:stretch/>
        </p:blipFill>
        <p:spPr>
          <a:xfrm>
            <a:off x="7794067" y="1143000"/>
            <a:ext cx="3150472" cy="2921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AA0B602-0214-20B2-8AEE-315CD9D69B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19407"/>
            <a:ext cx="4267419" cy="47754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EEF08E1-FAE7-E1C7-513F-70FF6A682B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0240" y="1133357"/>
            <a:ext cx="2311519" cy="4591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3892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BE4912B-FCCD-019A-C93D-5149251CD8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884" y="2115969"/>
            <a:ext cx="6217566" cy="3974265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FDC9C0D-2AD7-E712-2B38-4174C617D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28</a:t>
            </a:fld>
            <a:endParaRPr lang="it-IT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7D0609A2-26EA-1350-79AF-EAD03411D9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4219" y="252538"/>
            <a:ext cx="3545756" cy="596665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FC62304-AD90-5E8E-CD1F-94BC2B31CF61}"/>
              </a:ext>
            </a:extLst>
          </p:cNvPr>
          <p:cNvSpPr/>
          <p:nvPr/>
        </p:nvSpPr>
        <p:spPr>
          <a:xfrm>
            <a:off x="7794066" y="136525"/>
            <a:ext cx="4072397" cy="6219825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8FE6D4-B74A-B818-A8B4-51940611CC25}"/>
              </a:ext>
            </a:extLst>
          </p:cNvPr>
          <p:cNvSpPr txBox="1"/>
          <p:nvPr/>
        </p:nvSpPr>
        <p:spPr>
          <a:xfrm>
            <a:off x="224800" y="9105"/>
            <a:ext cx="48488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3_ </a:t>
            </a:r>
            <a:r>
              <a:rPr lang="it-IT" dirty="0" err="1"/>
              <a:t>how</a:t>
            </a:r>
            <a:r>
              <a:rPr lang="it-IT" dirty="0"/>
              <a:t> </a:t>
            </a:r>
            <a:r>
              <a:rPr lang="it-IT" dirty="0" err="1"/>
              <a:t>many</a:t>
            </a:r>
            <a:r>
              <a:rPr lang="it-IT" dirty="0"/>
              <a:t> </a:t>
            </a:r>
            <a:r>
              <a:rPr lang="it-IT" dirty="0" err="1"/>
              <a:t>buds</a:t>
            </a:r>
            <a:r>
              <a:rPr lang="it-IT" dirty="0"/>
              <a:t>: INVESTIGATE METAMER SCALE</a:t>
            </a:r>
          </a:p>
        </p:txBody>
      </p:sp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id="{09FC78B0-CCFE-2EB5-B8D6-D9C0D5E2A5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743" y="468498"/>
            <a:ext cx="2887608" cy="187575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506D724-76DC-A51C-BF85-F109E904DCE2}"/>
              </a:ext>
            </a:extLst>
          </p:cNvPr>
          <p:cNvSpPr/>
          <p:nvPr/>
        </p:nvSpPr>
        <p:spPr>
          <a:xfrm>
            <a:off x="150201" y="394250"/>
            <a:ext cx="3056691" cy="2056957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5" name="Picture 14" descr="Diagram&#10;&#10;Description automatically generated">
            <a:extLst>
              <a:ext uri="{FF2B5EF4-FFF2-40B4-BE49-F238E27FC236}">
                <a16:creationId xmlns:a16="http://schemas.microsoft.com/office/drawing/2014/main" id="{F01ED72A-1F4C-F8F5-D17D-1C837CF3449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10" t="14466" r="62196" b="69554"/>
          <a:stretch/>
        </p:blipFill>
        <p:spPr>
          <a:xfrm>
            <a:off x="783771" y="753035"/>
            <a:ext cx="545567" cy="299678"/>
          </a:xfrm>
          <a:prstGeom prst="rect">
            <a:avLst/>
          </a:prstGeom>
        </p:spPr>
      </p:pic>
      <p:pic>
        <p:nvPicPr>
          <p:cNvPr id="16" name="Picture 15" descr="Diagram&#10;&#10;Description automatically generated">
            <a:extLst>
              <a:ext uri="{FF2B5EF4-FFF2-40B4-BE49-F238E27FC236}">
                <a16:creationId xmlns:a16="http://schemas.microsoft.com/office/drawing/2014/main" id="{BF138620-7355-9591-7753-5641DE0207E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385" t="64514" r="8966" b="20586"/>
          <a:stretch/>
        </p:blipFill>
        <p:spPr>
          <a:xfrm>
            <a:off x="9219561" y="4089391"/>
            <a:ext cx="1724977" cy="889009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290E13A-56ED-E58D-302C-B15147E92F79}"/>
              </a:ext>
            </a:extLst>
          </p:cNvPr>
          <p:cNvCxnSpPr/>
          <p:nvPr/>
        </p:nvCxnSpPr>
        <p:spPr>
          <a:xfrm>
            <a:off x="2649225" y="4191000"/>
            <a:ext cx="3446775" cy="13335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039F8D51-E7E9-369C-03BD-49755324ADC1}"/>
              </a:ext>
            </a:extLst>
          </p:cNvPr>
          <p:cNvSpPr txBox="1"/>
          <p:nvPr/>
        </p:nvSpPr>
        <p:spPr>
          <a:xfrm>
            <a:off x="5938709" y="3720059"/>
            <a:ext cx="1126653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 err="1"/>
              <a:t>Exp</a:t>
            </a:r>
            <a:r>
              <a:rPr lang="it-IT" dirty="0"/>
              <a:t> </a:t>
            </a:r>
            <a:r>
              <a:rPr lang="it-IT" dirty="0" err="1"/>
              <a:t>coef</a:t>
            </a:r>
            <a:r>
              <a:rPr lang="it-IT" dirty="0"/>
              <a:t>=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447A97A-C6DF-4680-5EA2-D9D1B209AE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9008" y="4103101"/>
            <a:ext cx="869995" cy="279414"/>
          </a:xfrm>
          <a:prstGeom prst="rect">
            <a:avLst/>
          </a:prstGeom>
        </p:spPr>
      </p:pic>
      <p:pic>
        <p:nvPicPr>
          <p:cNvPr id="17" name="Picture 16" descr="Chart&#10;&#10;Description automatically generated">
            <a:extLst>
              <a:ext uri="{FF2B5EF4-FFF2-40B4-BE49-F238E27FC236}">
                <a16:creationId xmlns:a16="http://schemas.microsoft.com/office/drawing/2014/main" id="{A4ABE4FC-8524-6022-2090-3F7F3A9C344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4576" y="115378"/>
            <a:ext cx="4398145" cy="3298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3864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FDC9C0D-2AD7-E712-2B38-4174C617D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29</a:t>
            </a:fld>
            <a:endParaRPr lang="it-IT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7D0609A2-26EA-1350-79AF-EAD03411D9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4219" y="252538"/>
            <a:ext cx="3545756" cy="596665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FC62304-AD90-5E8E-CD1F-94BC2B31CF61}"/>
              </a:ext>
            </a:extLst>
          </p:cNvPr>
          <p:cNvSpPr/>
          <p:nvPr/>
        </p:nvSpPr>
        <p:spPr>
          <a:xfrm>
            <a:off x="7794066" y="136525"/>
            <a:ext cx="4072397" cy="6219825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8FE6D4-B74A-B818-A8B4-51940611CC25}"/>
              </a:ext>
            </a:extLst>
          </p:cNvPr>
          <p:cNvSpPr txBox="1"/>
          <p:nvPr/>
        </p:nvSpPr>
        <p:spPr>
          <a:xfrm>
            <a:off x="224799" y="9105"/>
            <a:ext cx="6387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4_ M and V </a:t>
            </a:r>
            <a:r>
              <a:rPr lang="it-IT" dirty="0" err="1"/>
              <a:t>proportion</a:t>
            </a:r>
            <a:r>
              <a:rPr lang="it-IT" dirty="0"/>
              <a:t>: INVESTIGATE SHOOT SCALE</a:t>
            </a:r>
          </a:p>
        </p:txBody>
      </p:sp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id="{09FC78B0-CCFE-2EB5-B8D6-D9C0D5E2A5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743" y="468498"/>
            <a:ext cx="2887608" cy="187575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506D724-76DC-A51C-BF85-F109E904DCE2}"/>
              </a:ext>
            </a:extLst>
          </p:cNvPr>
          <p:cNvSpPr/>
          <p:nvPr/>
        </p:nvSpPr>
        <p:spPr>
          <a:xfrm>
            <a:off x="150201" y="394250"/>
            <a:ext cx="3056691" cy="2056957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5" name="Picture 14" descr="Diagram&#10;&#10;Description automatically generated">
            <a:extLst>
              <a:ext uri="{FF2B5EF4-FFF2-40B4-BE49-F238E27FC236}">
                <a16:creationId xmlns:a16="http://schemas.microsoft.com/office/drawing/2014/main" id="{F01ED72A-1F4C-F8F5-D17D-1C837CF3449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761" t="8324" r="6314" b="57263"/>
          <a:stretch/>
        </p:blipFill>
        <p:spPr>
          <a:xfrm>
            <a:off x="1905641" y="637776"/>
            <a:ext cx="1037344" cy="645460"/>
          </a:xfrm>
          <a:prstGeom prst="ellipse">
            <a:avLst/>
          </a:prstGeom>
        </p:spPr>
      </p:pic>
      <p:pic>
        <p:nvPicPr>
          <p:cNvPr id="16" name="Picture 15" descr="Diagram&#10;&#10;Description automatically generated">
            <a:extLst>
              <a:ext uri="{FF2B5EF4-FFF2-40B4-BE49-F238E27FC236}">
                <a16:creationId xmlns:a16="http://schemas.microsoft.com/office/drawing/2014/main" id="{BF138620-7355-9591-7753-5641DE0207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385" t="-1013" r="8966" b="87748"/>
          <a:stretch/>
        </p:blipFill>
        <p:spPr>
          <a:xfrm>
            <a:off x="9219561" y="179822"/>
            <a:ext cx="1724977" cy="79145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24EA94A-BF26-6BDD-49AF-276C949C32D3}"/>
              </a:ext>
            </a:extLst>
          </p:cNvPr>
          <p:cNvSpPr txBox="1"/>
          <p:nvPr/>
        </p:nvSpPr>
        <p:spPr>
          <a:xfrm>
            <a:off x="354343" y="4541885"/>
            <a:ext cx="3004457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1200" dirty="0" err="1"/>
              <a:t>There</a:t>
            </a:r>
            <a:r>
              <a:rPr lang="it-IT" sz="1200" dirty="0"/>
              <a:t> are </a:t>
            </a:r>
            <a:r>
              <a:rPr lang="it-IT" sz="1200" dirty="0" err="1"/>
              <a:t>not</a:t>
            </a:r>
            <a:r>
              <a:rPr lang="it-IT" sz="1200" dirty="0"/>
              <a:t> so </a:t>
            </a:r>
            <a:r>
              <a:rPr lang="it-IT" sz="1200" dirty="0" err="1"/>
              <a:t>much</a:t>
            </a:r>
            <a:r>
              <a:rPr lang="it-IT" sz="1200" dirty="0"/>
              <a:t> information on sylleptic and the </a:t>
            </a:r>
            <a:r>
              <a:rPr lang="it-IT" sz="1200" dirty="0" err="1"/>
              <a:t>proportion</a:t>
            </a:r>
            <a:r>
              <a:rPr lang="it-IT" sz="1200" dirty="0"/>
              <a:t> of M and V </a:t>
            </a:r>
            <a:r>
              <a:rPr lang="it-IT" sz="1200" dirty="0" err="1"/>
              <a:t>is</a:t>
            </a:r>
            <a:r>
              <a:rPr lang="it-IT" sz="1200" dirty="0"/>
              <a:t> </a:t>
            </a:r>
            <a:r>
              <a:rPr lang="it-IT" sz="1200" dirty="0" err="1"/>
              <a:t>not</a:t>
            </a:r>
            <a:r>
              <a:rPr lang="it-IT" sz="1200" dirty="0"/>
              <a:t> </a:t>
            </a:r>
            <a:r>
              <a:rPr lang="it-IT" sz="1200" dirty="0" err="1"/>
              <a:t>statistically</a:t>
            </a:r>
            <a:r>
              <a:rPr lang="it-IT" sz="1200" dirty="0"/>
              <a:t> </a:t>
            </a:r>
            <a:r>
              <a:rPr lang="it-IT" sz="1200" dirty="0" err="1"/>
              <a:t>different</a:t>
            </a:r>
            <a:endParaRPr lang="it-IT" sz="12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DFE5B14-B9E1-7510-1276-FD108B21F6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3347" y="1906705"/>
            <a:ext cx="3078740" cy="23592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084C5EE-B1A9-E6E3-A6AA-7BD4FB8763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67570" y="1710650"/>
            <a:ext cx="3078740" cy="235922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7DA79B7-AF59-D1A5-C35E-CB22A1C3A9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75043" y="287296"/>
            <a:ext cx="2684286" cy="205695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43DA73C-4ADB-EF07-4D38-52CE4EC75C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0367" y="2033745"/>
            <a:ext cx="3078741" cy="235922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CAC352B-24C8-B185-C9D6-89FC1CAA0A5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94066" y="4364832"/>
            <a:ext cx="3078741" cy="212867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B558657-35B1-0AF6-7D0E-8E645696EEE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38647" y="4541885"/>
            <a:ext cx="3412184" cy="235922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682286F-2981-34E3-BCB3-34A87B46421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48342" y="179822"/>
            <a:ext cx="2739381" cy="1926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6150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67B0F7A-BF29-4C97-95A0-4E1D7A7CC9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1089" y="2582590"/>
            <a:ext cx="7393874" cy="302808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5F7F91F-CD33-483C-96B7-C67D0A41C7C0}"/>
              </a:ext>
            </a:extLst>
          </p:cNvPr>
          <p:cNvSpPr txBox="1"/>
          <p:nvPr/>
        </p:nvSpPr>
        <p:spPr>
          <a:xfrm>
            <a:off x="912134" y="334456"/>
            <a:ext cx="9596825" cy="107721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it-IT" sz="1600" dirty="0"/>
              <a:t>The </a:t>
            </a:r>
            <a:r>
              <a:rPr lang="it-IT" sz="1600" dirty="0" err="1"/>
              <a:t>original</a:t>
            </a:r>
            <a:r>
              <a:rPr lang="it-IT" sz="1600" dirty="0"/>
              <a:t> «</a:t>
            </a:r>
            <a:r>
              <a:rPr lang="it-IT" sz="1600" dirty="0" err="1"/>
              <a:t>new_shoots</a:t>
            </a:r>
            <a:r>
              <a:rPr lang="it-IT" sz="1600" dirty="0"/>
              <a:t>» file </a:t>
            </a:r>
            <a:r>
              <a:rPr lang="it-IT" sz="1600" dirty="0" err="1"/>
              <a:t>has</a:t>
            </a:r>
            <a:r>
              <a:rPr lang="it-IT" sz="1600" dirty="0"/>
              <a:t> the </a:t>
            </a:r>
            <a:r>
              <a:rPr lang="it-IT" sz="1600" dirty="0" err="1"/>
              <a:t>same</a:t>
            </a:r>
            <a:r>
              <a:rPr lang="it-IT" sz="1600" dirty="0"/>
              <a:t> information of the </a:t>
            </a:r>
            <a:r>
              <a:rPr lang="it-IT" sz="1600" dirty="0" err="1"/>
              <a:t>bud</a:t>
            </a:r>
            <a:r>
              <a:rPr lang="it-IT" sz="1600" dirty="0"/>
              <a:t> fate scale(in </a:t>
            </a:r>
            <a:r>
              <a:rPr lang="it-IT" sz="1600" dirty="0" err="1"/>
              <a:t>terms</a:t>
            </a:r>
            <a:r>
              <a:rPr lang="it-IT" sz="1600" dirty="0"/>
              <a:t> of new </a:t>
            </a:r>
            <a:r>
              <a:rPr lang="it-IT" sz="1600" dirty="0" err="1"/>
              <a:t>shoots</a:t>
            </a:r>
            <a:r>
              <a:rPr lang="it-IT" sz="1600" dirty="0"/>
              <a:t> </a:t>
            </a:r>
            <a:r>
              <a:rPr lang="it-IT" sz="1600" dirty="0" err="1"/>
              <a:t>details</a:t>
            </a:r>
            <a:r>
              <a:rPr lang="it-IT" sz="1600" dirty="0"/>
              <a:t>) plus </a:t>
            </a:r>
            <a:r>
              <a:rPr lang="it-IT" sz="1600" dirty="0" err="1"/>
              <a:t>it</a:t>
            </a:r>
            <a:r>
              <a:rPr lang="it-IT" sz="1600" dirty="0"/>
              <a:t> </a:t>
            </a:r>
            <a:r>
              <a:rPr lang="it-IT" sz="1600" dirty="0" err="1"/>
              <a:t>contains</a:t>
            </a:r>
            <a:r>
              <a:rPr lang="it-IT" sz="1600" dirty="0"/>
              <a:t> some the </a:t>
            </a:r>
            <a:r>
              <a:rPr lang="it-IT" sz="1600" dirty="0" err="1"/>
              <a:t>errors</a:t>
            </a:r>
            <a:r>
              <a:rPr lang="it-IT" sz="1600" dirty="0"/>
              <a:t>. </a:t>
            </a:r>
          </a:p>
          <a:p>
            <a:r>
              <a:rPr lang="it-IT" sz="1600" dirty="0" err="1"/>
              <a:t>Errors</a:t>
            </a:r>
            <a:r>
              <a:rPr lang="it-IT" sz="1600" dirty="0"/>
              <a:t>= new </a:t>
            </a:r>
            <a:r>
              <a:rPr lang="it-IT" sz="1600" dirty="0" err="1"/>
              <a:t>shoots</a:t>
            </a:r>
            <a:r>
              <a:rPr lang="it-IT" sz="1600" dirty="0"/>
              <a:t> </a:t>
            </a:r>
            <a:r>
              <a:rPr lang="it-IT" sz="1600" dirty="0" err="1"/>
              <a:t>that</a:t>
            </a:r>
            <a:r>
              <a:rPr lang="it-IT" sz="1600" dirty="0"/>
              <a:t> i </a:t>
            </a:r>
            <a:r>
              <a:rPr lang="it-IT" sz="1600" dirty="0" err="1"/>
              <a:t>can’t</a:t>
            </a:r>
            <a:r>
              <a:rPr lang="it-IT" sz="1600" dirty="0"/>
              <a:t> </a:t>
            </a:r>
            <a:r>
              <a:rPr lang="it-IT" sz="1600" dirty="0" err="1"/>
              <a:t>explain</a:t>
            </a:r>
            <a:r>
              <a:rPr lang="it-IT" sz="1600" dirty="0"/>
              <a:t> from </a:t>
            </a:r>
            <a:r>
              <a:rPr lang="it-IT" sz="1600" dirty="0" err="1"/>
              <a:t>where</a:t>
            </a:r>
            <a:r>
              <a:rPr lang="it-IT" sz="1600" dirty="0"/>
              <a:t> </a:t>
            </a:r>
            <a:r>
              <a:rPr lang="it-IT" sz="1600" dirty="0" err="1"/>
              <a:t>they</a:t>
            </a:r>
            <a:r>
              <a:rPr lang="it-IT" sz="1600" dirty="0"/>
              <a:t> </a:t>
            </a:r>
            <a:r>
              <a:rPr lang="it-IT" sz="1600" dirty="0" err="1"/>
              <a:t>came</a:t>
            </a:r>
            <a:r>
              <a:rPr lang="it-IT" sz="1600" dirty="0"/>
              <a:t> from. </a:t>
            </a:r>
            <a:r>
              <a:rPr lang="it-IT" sz="1600" dirty="0" err="1"/>
              <a:t>Assigned</a:t>
            </a:r>
            <a:r>
              <a:rPr lang="it-IT" sz="1600" dirty="0"/>
              <a:t> </a:t>
            </a:r>
            <a:r>
              <a:rPr lang="it-IT" sz="1600" dirty="0" err="1"/>
              <a:t>as</a:t>
            </a:r>
            <a:r>
              <a:rPr lang="it-IT" sz="1600" dirty="0"/>
              <a:t> «?»</a:t>
            </a:r>
          </a:p>
          <a:p>
            <a:pPr marL="214317" indent="-214317">
              <a:buFont typeface="Arial" panose="020B0604020202020204" pitchFamily="34" charset="0"/>
              <a:buChar char="•"/>
            </a:pPr>
            <a:endParaRPr lang="it-IT" sz="1600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4F375E3-AB75-4B4F-B6BD-00397080BAF0}"/>
              </a:ext>
            </a:extLst>
          </p:cNvPr>
          <p:cNvSpPr/>
          <p:nvPr/>
        </p:nvSpPr>
        <p:spPr>
          <a:xfrm>
            <a:off x="5509658" y="2582590"/>
            <a:ext cx="489857" cy="302808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A43C37B-8CBF-452A-886C-ED38E6E9C759}"/>
              </a:ext>
            </a:extLst>
          </p:cNvPr>
          <p:cNvCxnSpPr>
            <a:cxnSpLocks/>
          </p:cNvCxnSpPr>
          <p:nvPr/>
        </p:nvCxnSpPr>
        <p:spPr>
          <a:xfrm>
            <a:off x="4364997" y="1158892"/>
            <a:ext cx="1345550" cy="142369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5FADD9C-4636-4EC0-8517-3FD9EF807386}"/>
              </a:ext>
            </a:extLst>
          </p:cNvPr>
          <p:cNvSpPr txBox="1"/>
          <p:nvPr/>
        </p:nvSpPr>
        <p:spPr>
          <a:xfrm>
            <a:off x="5999515" y="1411676"/>
            <a:ext cx="4624752" cy="107721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it-IT" sz="1600" dirty="0" err="1">
                <a:highlight>
                  <a:srgbClr val="FFFF00"/>
                </a:highlight>
              </a:rPr>
              <a:t>These</a:t>
            </a:r>
            <a:r>
              <a:rPr lang="it-IT" sz="1600" dirty="0">
                <a:highlight>
                  <a:srgbClr val="FFFF00"/>
                </a:highlight>
              </a:rPr>
              <a:t> </a:t>
            </a:r>
            <a:r>
              <a:rPr lang="it-IT" sz="1600" dirty="0" err="1">
                <a:highlight>
                  <a:srgbClr val="FFFF00"/>
                </a:highlight>
              </a:rPr>
              <a:t>errors</a:t>
            </a:r>
            <a:r>
              <a:rPr lang="it-IT" sz="1600" dirty="0">
                <a:highlight>
                  <a:srgbClr val="FFFF00"/>
                </a:highlight>
              </a:rPr>
              <a:t> impact </a:t>
            </a:r>
            <a:r>
              <a:rPr lang="it-IT" sz="1600" dirty="0" err="1">
                <a:highlight>
                  <a:srgbClr val="FFFF00"/>
                </a:highlight>
              </a:rPr>
              <a:t>less</a:t>
            </a:r>
            <a:r>
              <a:rPr lang="it-IT" sz="1600" dirty="0">
                <a:highlight>
                  <a:srgbClr val="FFFF00"/>
                </a:highlight>
              </a:rPr>
              <a:t> </a:t>
            </a:r>
            <a:r>
              <a:rPr lang="it-IT" sz="1600" dirty="0" err="1">
                <a:highlight>
                  <a:srgbClr val="FFFF00"/>
                </a:highlight>
              </a:rPr>
              <a:t>than</a:t>
            </a:r>
            <a:r>
              <a:rPr lang="it-IT" sz="1600" dirty="0">
                <a:highlight>
                  <a:srgbClr val="FFFF00"/>
                </a:highlight>
              </a:rPr>
              <a:t> 3% on the </a:t>
            </a:r>
            <a:r>
              <a:rPr lang="it-IT" sz="1600" dirty="0" err="1">
                <a:highlight>
                  <a:srgbClr val="FFFF00"/>
                </a:highlight>
              </a:rPr>
              <a:t>totals</a:t>
            </a:r>
            <a:r>
              <a:rPr lang="it-IT" sz="1600" dirty="0">
                <a:highlight>
                  <a:srgbClr val="FFFF00"/>
                </a:highlight>
              </a:rPr>
              <a:t>, so i </a:t>
            </a:r>
            <a:r>
              <a:rPr lang="it-IT" sz="1600" dirty="0" err="1">
                <a:highlight>
                  <a:srgbClr val="FFFF00"/>
                </a:highlight>
              </a:rPr>
              <a:t>guess</a:t>
            </a:r>
            <a:r>
              <a:rPr lang="it-IT" sz="1600" dirty="0">
                <a:highlight>
                  <a:srgbClr val="FFFF00"/>
                </a:highlight>
              </a:rPr>
              <a:t> </a:t>
            </a:r>
            <a:r>
              <a:rPr lang="it-IT" sz="1600" dirty="0" err="1">
                <a:highlight>
                  <a:srgbClr val="FFFF00"/>
                </a:highlight>
              </a:rPr>
              <a:t>we</a:t>
            </a:r>
            <a:r>
              <a:rPr lang="it-IT" sz="1600" dirty="0">
                <a:highlight>
                  <a:srgbClr val="FFFF00"/>
                </a:highlight>
              </a:rPr>
              <a:t> can </a:t>
            </a:r>
            <a:r>
              <a:rPr lang="it-IT" sz="1600" dirty="0" err="1">
                <a:highlight>
                  <a:srgbClr val="FFFF00"/>
                </a:highlight>
              </a:rPr>
              <a:t>ignore</a:t>
            </a:r>
            <a:r>
              <a:rPr lang="it-IT" sz="1600" dirty="0">
                <a:highlight>
                  <a:srgbClr val="FFFF00"/>
                </a:highlight>
              </a:rPr>
              <a:t> </a:t>
            </a:r>
            <a:r>
              <a:rPr lang="it-IT" sz="1600" dirty="0" err="1">
                <a:highlight>
                  <a:srgbClr val="FFFF00"/>
                </a:highlight>
              </a:rPr>
              <a:t>them</a:t>
            </a:r>
            <a:r>
              <a:rPr lang="it-IT" sz="1600" dirty="0">
                <a:highlight>
                  <a:srgbClr val="FFFF00"/>
                </a:highlight>
              </a:rPr>
              <a:t> and use the </a:t>
            </a:r>
            <a:r>
              <a:rPr lang="it-IT" sz="1600" dirty="0" err="1">
                <a:highlight>
                  <a:srgbClr val="FFFF00"/>
                </a:highlight>
              </a:rPr>
              <a:t>bud_scale</a:t>
            </a:r>
            <a:r>
              <a:rPr lang="it-IT" sz="1600" dirty="0">
                <a:highlight>
                  <a:srgbClr val="FFFF00"/>
                </a:highlight>
              </a:rPr>
              <a:t> file </a:t>
            </a:r>
            <a:r>
              <a:rPr lang="it-IT" sz="1600" dirty="0" err="1">
                <a:highlight>
                  <a:srgbClr val="FFFF00"/>
                </a:highlight>
              </a:rPr>
              <a:t>also</a:t>
            </a:r>
            <a:r>
              <a:rPr lang="it-IT" sz="1600" dirty="0">
                <a:highlight>
                  <a:srgbClr val="FFFF00"/>
                </a:highlight>
              </a:rPr>
              <a:t> for new </a:t>
            </a:r>
            <a:r>
              <a:rPr lang="it-IT" sz="1600" dirty="0" err="1">
                <a:highlight>
                  <a:srgbClr val="FFFF00"/>
                </a:highlight>
              </a:rPr>
              <a:t>shoots</a:t>
            </a:r>
            <a:r>
              <a:rPr lang="it-IT" sz="1600" dirty="0">
                <a:highlight>
                  <a:srgbClr val="FFFF00"/>
                </a:highlight>
              </a:rPr>
              <a:t>. </a:t>
            </a:r>
            <a:r>
              <a:rPr lang="it-IT" sz="1600" dirty="0" err="1">
                <a:highlight>
                  <a:srgbClr val="FFFF00"/>
                </a:highlight>
              </a:rPr>
              <a:t>What</a:t>
            </a:r>
            <a:r>
              <a:rPr lang="it-IT" sz="1600" dirty="0">
                <a:highlight>
                  <a:srgbClr val="FFFF00"/>
                </a:highlight>
              </a:rPr>
              <a:t> do </a:t>
            </a:r>
            <a:r>
              <a:rPr lang="it-IT" sz="1600" dirty="0" err="1">
                <a:highlight>
                  <a:srgbClr val="FFFF00"/>
                </a:highlight>
              </a:rPr>
              <a:t>you</a:t>
            </a:r>
            <a:r>
              <a:rPr lang="it-IT" sz="1600" dirty="0">
                <a:highlight>
                  <a:srgbClr val="FFFF00"/>
                </a:highlight>
              </a:rPr>
              <a:t> </a:t>
            </a:r>
            <a:r>
              <a:rPr lang="it-IT" sz="1600" dirty="0" err="1">
                <a:highlight>
                  <a:srgbClr val="FFFF00"/>
                </a:highlight>
              </a:rPr>
              <a:t>thing</a:t>
            </a:r>
            <a:r>
              <a:rPr lang="it-IT" sz="1600" dirty="0">
                <a:highlight>
                  <a:srgbClr val="FFFF00"/>
                </a:highlight>
              </a:rPr>
              <a:t>?</a:t>
            </a:r>
          </a:p>
          <a:p>
            <a:pPr marL="214317" indent="-214317">
              <a:buFont typeface="Arial" panose="020B0604020202020204" pitchFamily="34" charset="0"/>
              <a:buChar char="•"/>
            </a:pPr>
            <a:endParaRPr lang="it-IT" sz="1600" dirty="0">
              <a:highlight>
                <a:srgbClr val="FFFF00"/>
              </a:highlight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D144210-EFF4-4D91-8BEE-267744093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765240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FDC9C0D-2AD7-E712-2B38-4174C617D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30</a:t>
            </a:fld>
            <a:endParaRPr lang="it-IT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7D0609A2-26EA-1350-79AF-EAD03411D9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4219" y="252538"/>
            <a:ext cx="3545756" cy="596665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FC62304-AD90-5E8E-CD1F-94BC2B31CF61}"/>
              </a:ext>
            </a:extLst>
          </p:cNvPr>
          <p:cNvSpPr/>
          <p:nvPr/>
        </p:nvSpPr>
        <p:spPr>
          <a:xfrm>
            <a:off x="7794066" y="136525"/>
            <a:ext cx="4072397" cy="6219825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8FE6D4-B74A-B818-A8B4-51940611CC25}"/>
              </a:ext>
            </a:extLst>
          </p:cNvPr>
          <p:cNvSpPr txBox="1"/>
          <p:nvPr/>
        </p:nvSpPr>
        <p:spPr>
          <a:xfrm>
            <a:off x="224799" y="9105"/>
            <a:ext cx="6387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4_ M and V </a:t>
            </a:r>
            <a:r>
              <a:rPr lang="it-IT" dirty="0" err="1"/>
              <a:t>proportion</a:t>
            </a:r>
            <a:r>
              <a:rPr lang="it-IT" dirty="0"/>
              <a:t>: INVESTIGATE SHOOT SCALE</a:t>
            </a:r>
          </a:p>
        </p:txBody>
      </p:sp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id="{09FC78B0-CCFE-2EB5-B8D6-D9C0D5E2A5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743" y="468498"/>
            <a:ext cx="2887608" cy="187575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506D724-76DC-A51C-BF85-F109E904DCE2}"/>
              </a:ext>
            </a:extLst>
          </p:cNvPr>
          <p:cNvSpPr/>
          <p:nvPr/>
        </p:nvSpPr>
        <p:spPr>
          <a:xfrm>
            <a:off x="150201" y="394250"/>
            <a:ext cx="3056691" cy="2056957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5" name="Picture 14" descr="Diagram&#10;&#10;Description automatically generated">
            <a:extLst>
              <a:ext uri="{FF2B5EF4-FFF2-40B4-BE49-F238E27FC236}">
                <a16:creationId xmlns:a16="http://schemas.microsoft.com/office/drawing/2014/main" id="{F01ED72A-1F4C-F8F5-D17D-1C837CF3449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761" t="8324" r="6314" b="57263"/>
          <a:stretch/>
        </p:blipFill>
        <p:spPr>
          <a:xfrm>
            <a:off x="1905641" y="637776"/>
            <a:ext cx="1037344" cy="645460"/>
          </a:xfrm>
          <a:prstGeom prst="ellipse">
            <a:avLst/>
          </a:prstGeom>
        </p:spPr>
      </p:pic>
      <p:pic>
        <p:nvPicPr>
          <p:cNvPr id="16" name="Picture 15" descr="Diagram&#10;&#10;Description automatically generated">
            <a:extLst>
              <a:ext uri="{FF2B5EF4-FFF2-40B4-BE49-F238E27FC236}">
                <a16:creationId xmlns:a16="http://schemas.microsoft.com/office/drawing/2014/main" id="{BF138620-7355-9591-7753-5641DE0207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4" t="17482" r="8965" b="36976"/>
          <a:stretch/>
        </p:blipFill>
        <p:spPr>
          <a:xfrm>
            <a:off x="7794067" y="1283236"/>
            <a:ext cx="3150472" cy="27172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2A3D13F-A8C0-02F4-67DE-312DE870CB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200" y="1452514"/>
            <a:ext cx="5181866" cy="429917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D874F35-783B-C8D3-B0D4-6F1416557A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03743" y="4074742"/>
            <a:ext cx="5124713" cy="2070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7312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FDC9C0D-2AD7-E712-2B38-4174C617D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31</a:t>
            </a:fld>
            <a:endParaRPr lang="it-IT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7D0609A2-26EA-1350-79AF-EAD03411D9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4219" y="252538"/>
            <a:ext cx="3545756" cy="596665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FC62304-AD90-5E8E-CD1F-94BC2B31CF61}"/>
              </a:ext>
            </a:extLst>
          </p:cNvPr>
          <p:cNvSpPr/>
          <p:nvPr/>
        </p:nvSpPr>
        <p:spPr>
          <a:xfrm>
            <a:off x="7794066" y="136525"/>
            <a:ext cx="4072397" cy="6219825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8FE6D4-B74A-B818-A8B4-51940611CC25}"/>
              </a:ext>
            </a:extLst>
          </p:cNvPr>
          <p:cNvSpPr txBox="1"/>
          <p:nvPr/>
        </p:nvSpPr>
        <p:spPr>
          <a:xfrm>
            <a:off x="224799" y="9105"/>
            <a:ext cx="6387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4_ M and V </a:t>
            </a:r>
            <a:r>
              <a:rPr lang="it-IT" dirty="0" err="1"/>
              <a:t>proportion</a:t>
            </a:r>
            <a:r>
              <a:rPr lang="it-IT" dirty="0"/>
              <a:t>: INVESTIGATE SHOOT SCALE</a:t>
            </a:r>
          </a:p>
        </p:txBody>
      </p:sp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id="{09FC78B0-CCFE-2EB5-B8D6-D9C0D5E2A5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743" y="468498"/>
            <a:ext cx="2887608" cy="187575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506D724-76DC-A51C-BF85-F109E904DCE2}"/>
              </a:ext>
            </a:extLst>
          </p:cNvPr>
          <p:cNvSpPr/>
          <p:nvPr/>
        </p:nvSpPr>
        <p:spPr>
          <a:xfrm>
            <a:off x="150201" y="394250"/>
            <a:ext cx="3056691" cy="2056957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5" name="Picture 14" descr="Diagram&#10;&#10;Description automatically generated">
            <a:extLst>
              <a:ext uri="{FF2B5EF4-FFF2-40B4-BE49-F238E27FC236}">
                <a16:creationId xmlns:a16="http://schemas.microsoft.com/office/drawing/2014/main" id="{F01ED72A-1F4C-F8F5-D17D-1C837CF3449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761" t="8324" r="6314" b="57263"/>
          <a:stretch/>
        </p:blipFill>
        <p:spPr>
          <a:xfrm>
            <a:off x="1905641" y="637776"/>
            <a:ext cx="1037344" cy="645460"/>
          </a:xfrm>
          <a:prstGeom prst="ellipse">
            <a:avLst/>
          </a:prstGeom>
        </p:spPr>
      </p:pic>
      <p:pic>
        <p:nvPicPr>
          <p:cNvPr id="16" name="Picture 15" descr="Diagram&#10;&#10;Description automatically generated">
            <a:extLst>
              <a:ext uri="{FF2B5EF4-FFF2-40B4-BE49-F238E27FC236}">
                <a16:creationId xmlns:a16="http://schemas.microsoft.com/office/drawing/2014/main" id="{BF138620-7355-9591-7753-5641DE0207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385" t="-1013" r="8966" b="87748"/>
          <a:stretch/>
        </p:blipFill>
        <p:spPr>
          <a:xfrm>
            <a:off x="9219561" y="179822"/>
            <a:ext cx="1724977" cy="791455"/>
          </a:xfrm>
          <a:prstGeom prst="rect">
            <a:avLst/>
          </a:prstGeom>
        </p:spPr>
      </p:pic>
      <p:pic>
        <p:nvPicPr>
          <p:cNvPr id="7" name="Picture 6" descr="Chart, treemap chart&#10;&#10;Description automatically generated">
            <a:extLst>
              <a:ext uri="{FF2B5EF4-FFF2-40B4-BE49-F238E27FC236}">
                <a16:creationId xmlns:a16="http://schemas.microsoft.com/office/drawing/2014/main" id="{CBF127C6-593C-CB72-85A0-7BCB617909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8355" y="3046971"/>
            <a:ext cx="4289376" cy="321703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085815E-7563-64AA-5156-71430F10E07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2160"/>
          <a:stretch/>
        </p:blipFill>
        <p:spPr>
          <a:xfrm>
            <a:off x="145481" y="2224548"/>
            <a:ext cx="10987699" cy="791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7319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FDC9C0D-2AD7-E712-2B38-4174C617D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32</a:t>
            </a:fld>
            <a:endParaRPr lang="it-IT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7D0609A2-26EA-1350-79AF-EAD03411D9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4219" y="252538"/>
            <a:ext cx="3545756" cy="596665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FC62304-AD90-5E8E-CD1F-94BC2B31CF61}"/>
              </a:ext>
            </a:extLst>
          </p:cNvPr>
          <p:cNvSpPr/>
          <p:nvPr/>
        </p:nvSpPr>
        <p:spPr>
          <a:xfrm>
            <a:off x="7794066" y="136525"/>
            <a:ext cx="4072397" cy="6219825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8FE6D4-B74A-B818-A8B4-51940611CC25}"/>
              </a:ext>
            </a:extLst>
          </p:cNvPr>
          <p:cNvSpPr txBox="1"/>
          <p:nvPr/>
        </p:nvSpPr>
        <p:spPr>
          <a:xfrm>
            <a:off x="224800" y="9105"/>
            <a:ext cx="4613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4_ M and V </a:t>
            </a:r>
            <a:r>
              <a:rPr lang="it-IT" dirty="0" err="1"/>
              <a:t>proportion</a:t>
            </a:r>
            <a:r>
              <a:rPr lang="it-IT" dirty="0"/>
              <a:t>: INVESTIGATE BUD SCALE</a:t>
            </a:r>
          </a:p>
        </p:txBody>
      </p:sp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id="{09FC78B0-CCFE-2EB5-B8D6-D9C0D5E2A5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743" y="468498"/>
            <a:ext cx="2887608" cy="187575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506D724-76DC-A51C-BF85-F109E904DCE2}"/>
              </a:ext>
            </a:extLst>
          </p:cNvPr>
          <p:cNvSpPr/>
          <p:nvPr/>
        </p:nvSpPr>
        <p:spPr>
          <a:xfrm>
            <a:off x="150201" y="394250"/>
            <a:ext cx="3056691" cy="2056957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5" name="Picture 14" descr="Diagram&#10;&#10;Description automatically generated">
            <a:extLst>
              <a:ext uri="{FF2B5EF4-FFF2-40B4-BE49-F238E27FC236}">
                <a16:creationId xmlns:a16="http://schemas.microsoft.com/office/drawing/2014/main" id="{F01ED72A-1F4C-F8F5-D17D-1C837CF3449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67" t="54622" r="63260" b="21203"/>
          <a:stretch/>
        </p:blipFill>
        <p:spPr>
          <a:xfrm>
            <a:off x="476409" y="1506071"/>
            <a:ext cx="822193" cy="453358"/>
          </a:xfrm>
          <a:prstGeom prst="parallelogram">
            <a:avLst/>
          </a:prstGeom>
        </p:spPr>
      </p:pic>
      <p:pic>
        <p:nvPicPr>
          <p:cNvPr id="16" name="Picture 15" descr="Diagram&#10;&#10;Description automatically generated">
            <a:extLst>
              <a:ext uri="{FF2B5EF4-FFF2-40B4-BE49-F238E27FC236}">
                <a16:creationId xmlns:a16="http://schemas.microsoft.com/office/drawing/2014/main" id="{BF138620-7355-9591-7753-5641DE0207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385" t="-1013" r="8966" b="87748"/>
          <a:stretch/>
        </p:blipFill>
        <p:spPr>
          <a:xfrm>
            <a:off x="9219561" y="179822"/>
            <a:ext cx="1724977" cy="79145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69C0EFE-FCBC-61EA-62DA-39221CF8490E}"/>
              </a:ext>
            </a:extLst>
          </p:cNvPr>
          <p:cNvSpPr txBox="1"/>
          <p:nvPr/>
        </p:nvSpPr>
        <p:spPr>
          <a:xfrm>
            <a:off x="603067" y="2869274"/>
            <a:ext cx="3004457" cy="276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1200" dirty="0" err="1"/>
              <a:t>It</a:t>
            </a:r>
            <a:r>
              <a:rPr lang="it-IT" sz="1200" dirty="0"/>
              <a:t> </a:t>
            </a:r>
            <a:r>
              <a:rPr lang="it-IT" sz="1200" dirty="0" err="1"/>
              <a:t>seems</a:t>
            </a:r>
            <a:r>
              <a:rPr lang="it-IT" sz="1200" dirty="0"/>
              <a:t> </a:t>
            </a:r>
            <a:r>
              <a:rPr lang="it-IT" sz="1200" dirty="0" err="1"/>
              <a:t>that</a:t>
            </a:r>
            <a:r>
              <a:rPr lang="it-IT" sz="1200" dirty="0"/>
              <a:t> </a:t>
            </a:r>
            <a:r>
              <a:rPr lang="it-IT" sz="1200" dirty="0" err="1"/>
              <a:t>rank</a:t>
            </a:r>
            <a:r>
              <a:rPr lang="it-IT" sz="1200" dirty="0"/>
              <a:t> </a:t>
            </a:r>
            <a:r>
              <a:rPr lang="it-IT" sz="1200" dirty="0" err="1"/>
              <a:t>influences</a:t>
            </a:r>
            <a:r>
              <a:rPr lang="it-IT" sz="1200" dirty="0"/>
              <a:t> the </a:t>
            </a:r>
            <a:r>
              <a:rPr lang="it-IT" sz="1200" dirty="0" err="1"/>
              <a:t>type</a:t>
            </a:r>
            <a:r>
              <a:rPr lang="it-IT" sz="1200" dirty="0"/>
              <a:t> of </a:t>
            </a:r>
            <a:r>
              <a:rPr lang="it-IT" sz="1200" dirty="0" err="1"/>
              <a:t>bud</a:t>
            </a:r>
            <a:endParaRPr lang="it-IT" sz="1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54A7724-E70B-42B2-E07E-CAE140841B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2064" y="3429000"/>
            <a:ext cx="3489888" cy="267428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870A6B1-DE81-0344-CE3F-F7523EC159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586" y="3246437"/>
            <a:ext cx="3584781" cy="274700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3A7D13D-E2F6-4F00-B439-12FED59DBC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91432" y="252538"/>
            <a:ext cx="3682052" cy="2821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1522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FDC9C0D-2AD7-E712-2B38-4174C617D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33</a:t>
            </a:fld>
            <a:endParaRPr lang="it-IT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7D0609A2-26EA-1350-79AF-EAD03411D9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4219" y="252538"/>
            <a:ext cx="3545756" cy="596665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FC62304-AD90-5E8E-CD1F-94BC2B31CF61}"/>
              </a:ext>
            </a:extLst>
          </p:cNvPr>
          <p:cNvSpPr/>
          <p:nvPr/>
        </p:nvSpPr>
        <p:spPr>
          <a:xfrm>
            <a:off x="7794066" y="136525"/>
            <a:ext cx="4072397" cy="6219825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8FE6D4-B74A-B818-A8B4-51940611CC25}"/>
              </a:ext>
            </a:extLst>
          </p:cNvPr>
          <p:cNvSpPr txBox="1"/>
          <p:nvPr/>
        </p:nvSpPr>
        <p:spPr>
          <a:xfrm>
            <a:off x="224800" y="9105"/>
            <a:ext cx="4613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4_ M and V </a:t>
            </a:r>
            <a:r>
              <a:rPr lang="it-IT" dirty="0" err="1"/>
              <a:t>proportion</a:t>
            </a:r>
            <a:r>
              <a:rPr lang="it-IT" dirty="0"/>
              <a:t>: INVESTIGATE BUD SCALE</a:t>
            </a:r>
          </a:p>
        </p:txBody>
      </p:sp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id="{09FC78B0-CCFE-2EB5-B8D6-D9C0D5E2A5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743" y="468498"/>
            <a:ext cx="2887608" cy="187575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506D724-76DC-A51C-BF85-F109E904DCE2}"/>
              </a:ext>
            </a:extLst>
          </p:cNvPr>
          <p:cNvSpPr/>
          <p:nvPr/>
        </p:nvSpPr>
        <p:spPr>
          <a:xfrm>
            <a:off x="150201" y="394250"/>
            <a:ext cx="3056691" cy="2056957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5" name="Picture 14" descr="Diagram&#10;&#10;Description automatically generated">
            <a:extLst>
              <a:ext uri="{FF2B5EF4-FFF2-40B4-BE49-F238E27FC236}">
                <a16:creationId xmlns:a16="http://schemas.microsoft.com/office/drawing/2014/main" id="{F01ED72A-1F4C-F8F5-D17D-1C837CF3449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67" t="54622" r="63260" b="21203"/>
          <a:stretch/>
        </p:blipFill>
        <p:spPr>
          <a:xfrm>
            <a:off x="476409" y="1506071"/>
            <a:ext cx="822193" cy="453358"/>
          </a:xfrm>
          <a:prstGeom prst="parallelogram">
            <a:avLst/>
          </a:prstGeom>
        </p:spPr>
      </p:pic>
      <p:pic>
        <p:nvPicPr>
          <p:cNvPr id="16" name="Picture 15" descr="Diagram&#10;&#10;Description automatically generated">
            <a:extLst>
              <a:ext uri="{FF2B5EF4-FFF2-40B4-BE49-F238E27FC236}">
                <a16:creationId xmlns:a16="http://schemas.microsoft.com/office/drawing/2014/main" id="{BF138620-7355-9591-7753-5641DE0207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4" t="14596" r="8965" b="35915"/>
          <a:stretch/>
        </p:blipFill>
        <p:spPr>
          <a:xfrm>
            <a:off x="7794067" y="1111250"/>
            <a:ext cx="3150472" cy="29527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13618B-CAE2-CCAE-C957-59B01DF909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5022" y="394250"/>
            <a:ext cx="4487703" cy="277504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F84AC2E-13C8-5055-0F5B-388DFDE867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560" y="3243547"/>
            <a:ext cx="4266375" cy="289253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E64EC00-30F3-0E1F-7B87-ECBED40F01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82962" y="2906525"/>
            <a:ext cx="6318575" cy="3632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3260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FDC9C0D-2AD7-E712-2B38-4174C617D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34</a:t>
            </a:fld>
            <a:endParaRPr lang="it-IT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7D0609A2-26EA-1350-79AF-EAD03411D9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4219" y="252538"/>
            <a:ext cx="3545756" cy="596665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FC62304-AD90-5E8E-CD1F-94BC2B31CF61}"/>
              </a:ext>
            </a:extLst>
          </p:cNvPr>
          <p:cNvSpPr/>
          <p:nvPr/>
        </p:nvSpPr>
        <p:spPr>
          <a:xfrm>
            <a:off x="7794066" y="136525"/>
            <a:ext cx="4072397" cy="6219825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8FE6D4-B74A-B818-A8B4-51940611CC25}"/>
              </a:ext>
            </a:extLst>
          </p:cNvPr>
          <p:cNvSpPr txBox="1"/>
          <p:nvPr/>
        </p:nvSpPr>
        <p:spPr>
          <a:xfrm>
            <a:off x="224800" y="9105"/>
            <a:ext cx="4613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4_ M and V </a:t>
            </a:r>
            <a:r>
              <a:rPr lang="it-IT" dirty="0" err="1"/>
              <a:t>proportion</a:t>
            </a:r>
            <a:r>
              <a:rPr lang="it-IT" dirty="0"/>
              <a:t>: INVESTIGATE BUD SCALE</a:t>
            </a:r>
          </a:p>
        </p:txBody>
      </p:sp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id="{09FC78B0-CCFE-2EB5-B8D6-D9C0D5E2A5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743" y="468498"/>
            <a:ext cx="2887608" cy="187575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506D724-76DC-A51C-BF85-F109E904DCE2}"/>
              </a:ext>
            </a:extLst>
          </p:cNvPr>
          <p:cNvSpPr/>
          <p:nvPr/>
        </p:nvSpPr>
        <p:spPr>
          <a:xfrm>
            <a:off x="150201" y="394250"/>
            <a:ext cx="3056691" cy="2056957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5" name="Picture 14" descr="Diagram&#10;&#10;Description automatically generated">
            <a:extLst>
              <a:ext uri="{FF2B5EF4-FFF2-40B4-BE49-F238E27FC236}">
                <a16:creationId xmlns:a16="http://schemas.microsoft.com/office/drawing/2014/main" id="{F01ED72A-1F4C-F8F5-D17D-1C837CF3449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67" t="54622" r="63260" b="21203"/>
          <a:stretch/>
        </p:blipFill>
        <p:spPr>
          <a:xfrm>
            <a:off x="476409" y="1506071"/>
            <a:ext cx="822193" cy="453358"/>
          </a:xfrm>
          <a:prstGeom prst="parallelogram">
            <a:avLst/>
          </a:prstGeom>
        </p:spPr>
      </p:pic>
      <p:pic>
        <p:nvPicPr>
          <p:cNvPr id="16" name="Picture 15" descr="Diagram&#10;&#10;Description automatically generated">
            <a:extLst>
              <a:ext uri="{FF2B5EF4-FFF2-40B4-BE49-F238E27FC236}">
                <a16:creationId xmlns:a16="http://schemas.microsoft.com/office/drawing/2014/main" id="{BF138620-7355-9591-7753-5641DE0207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385" t="65363" r="8966" b="22291"/>
          <a:stretch/>
        </p:blipFill>
        <p:spPr>
          <a:xfrm>
            <a:off x="9219561" y="4140200"/>
            <a:ext cx="1724977" cy="736600"/>
          </a:xfrm>
          <a:prstGeom prst="rect">
            <a:avLst/>
          </a:prstGeom>
        </p:spPr>
      </p:pic>
      <p:pic>
        <p:nvPicPr>
          <p:cNvPr id="8" name="Picture 7" descr="Chart, histogram&#10;&#10;Description automatically generated">
            <a:extLst>
              <a:ext uri="{FF2B5EF4-FFF2-40B4-BE49-F238E27FC236}">
                <a16:creationId xmlns:a16="http://schemas.microsoft.com/office/drawing/2014/main" id="{0A0789A0-6BC0-CCC2-44D1-919F18B0B9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3242" y="0"/>
            <a:ext cx="5180510" cy="388538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333290E-5B12-CAA2-B68F-054AD34448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5537" y="3329377"/>
            <a:ext cx="6312327" cy="2889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1237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FDC9C0D-2AD7-E712-2B38-4174C617D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35</a:t>
            </a:fld>
            <a:endParaRPr lang="it-IT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7D0609A2-26EA-1350-79AF-EAD03411D9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4219" y="252538"/>
            <a:ext cx="3545756" cy="596665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FC62304-AD90-5E8E-CD1F-94BC2B31CF61}"/>
              </a:ext>
            </a:extLst>
          </p:cNvPr>
          <p:cNvSpPr/>
          <p:nvPr/>
        </p:nvSpPr>
        <p:spPr>
          <a:xfrm>
            <a:off x="7794066" y="136525"/>
            <a:ext cx="4072397" cy="6219825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id="{09FC78B0-CCFE-2EB5-B8D6-D9C0D5E2A5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743" y="468498"/>
            <a:ext cx="2887608" cy="187575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506D724-76DC-A51C-BF85-F109E904DCE2}"/>
              </a:ext>
            </a:extLst>
          </p:cNvPr>
          <p:cNvSpPr/>
          <p:nvPr/>
        </p:nvSpPr>
        <p:spPr>
          <a:xfrm>
            <a:off x="150201" y="394250"/>
            <a:ext cx="3056691" cy="2056957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5" name="Picture 14" descr="Diagram&#10;&#10;Description automatically generated">
            <a:extLst>
              <a:ext uri="{FF2B5EF4-FFF2-40B4-BE49-F238E27FC236}">
                <a16:creationId xmlns:a16="http://schemas.microsoft.com/office/drawing/2014/main" id="{F01ED72A-1F4C-F8F5-D17D-1C837CF3449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398" t="56254" r="102" b="15477"/>
          <a:stretch/>
        </p:blipFill>
        <p:spPr>
          <a:xfrm>
            <a:off x="2328261" y="1536807"/>
            <a:ext cx="794089" cy="530198"/>
          </a:xfrm>
          <a:prstGeom prst="parallelogram">
            <a:avLst/>
          </a:prstGeom>
        </p:spPr>
      </p:pic>
      <p:pic>
        <p:nvPicPr>
          <p:cNvPr id="16" name="Picture 15" descr="Diagram&#10;&#10;Description automatically generated">
            <a:extLst>
              <a:ext uri="{FF2B5EF4-FFF2-40B4-BE49-F238E27FC236}">
                <a16:creationId xmlns:a16="http://schemas.microsoft.com/office/drawing/2014/main" id="{BF138620-7355-9591-7753-5641DE0207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385" t="-1013" r="8966" b="87748"/>
          <a:stretch/>
        </p:blipFill>
        <p:spPr>
          <a:xfrm>
            <a:off x="9219561" y="179822"/>
            <a:ext cx="1724977" cy="791455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CCCACD3F-848A-A0A8-8BF3-79C14DB79DA9}"/>
              </a:ext>
            </a:extLst>
          </p:cNvPr>
          <p:cNvSpPr txBox="1"/>
          <p:nvPr/>
        </p:nvSpPr>
        <p:spPr>
          <a:xfrm>
            <a:off x="713928" y="6125517"/>
            <a:ext cx="3004457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maybe the number of other buds or fate or rank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8FE6D4-B74A-B818-A8B4-51940611CC25}"/>
              </a:ext>
            </a:extLst>
          </p:cNvPr>
          <p:cNvSpPr txBox="1"/>
          <p:nvPr/>
        </p:nvSpPr>
        <p:spPr>
          <a:xfrm>
            <a:off x="224799" y="9105"/>
            <a:ext cx="64837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5_ </a:t>
            </a:r>
            <a:r>
              <a:rPr lang="it-IT" dirty="0" err="1"/>
              <a:t>probability</a:t>
            </a:r>
            <a:r>
              <a:rPr lang="it-IT" dirty="0"/>
              <a:t> </a:t>
            </a:r>
            <a:r>
              <a:rPr lang="it-IT" dirty="0" err="1"/>
              <a:t>having</a:t>
            </a:r>
            <a:r>
              <a:rPr lang="it-IT" dirty="0"/>
              <a:t> new </a:t>
            </a:r>
            <a:r>
              <a:rPr lang="it-IT" dirty="0" err="1"/>
              <a:t>shoots</a:t>
            </a:r>
            <a:r>
              <a:rPr lang="it-IT" dirty="0"/>
              <a:t>: INVESTIGATE BUD SCALE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ED06E16-73FD-6A5A-218C-A0D6427478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3827" y="353281"/>
            <a:ext cx="2830785" cy="199097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6645B65-2D90-4D0D-68D7-FDEBD5C503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4930" y="193771"/>
            <a:ext cx="3157828" cy="222099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14C260E-58AA-C19A-D677-C6A8B09FEE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08633" y="1901601"/>
            <a:ext cx="3157830" cy="222099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7307F52-E9F2-91A8-A007-C3CD4412DF3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73617" y="4136464"/>
            <a:ext cx="3510448" cy="246899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3BAFF425-8109-2946-2222-B48029BF55A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42481" y="2276370"/>
            <a:ext cx="3075611" cy="216316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2919D879-E385-E707-976F-FE2AEA6E66C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82550" y="4368085"/>
            <a:ext cx="3510448" cy="2468998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5E687261-648B-2E8D-5684-9E4C91ECD84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38363" y="2298626"/>
            <a:ext cx="3075613" cy="2163166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F424D021-AC2E-BA40-3FD4-3CE07B06025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2067005"/>
            <a:ext cx="2534925" cy="1782885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F9316D88-CE52-9E0E-5641-401BAEAE0E9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-3520" y="3966152"/>
            <a:ext cx="2663820" cy="1873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7880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FDC9C0D-2AD7-E712-2B38-4174C617D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36</a:t>
            </a:fld>
            <a:endParaRPr lang="it-IT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7D0609A2-26EA-1350-79AF-EAD03411D9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4219" y="252538"/>
            <a:ext cx="3545756" cy="596665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FC62304-AD90-5E8E-CD1F-94BC2B31CF61}"/>
              </a:ext>
            </a:extLst>
          </p:cNvPr>
          <p:cNvSpPr/>
          <p:nvPr/>
        </p:nvSpPr>
        <p:spPr>
          <a:xfrm>
            <a:off x="7794066" y="136525"/>
            <a:ext cx="4072397" cy="6219825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id="{09FC78B0-CCFE-2EB5-B8D6-D9C0D5E2A5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743" y="468498"/>
            <a:ext cx="2887608" cy="187575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506D724-76DC-A51C-BF85-F109E904DCE2}"/>
              </a:ext>
            </a:extLst>
          </p:cNvPr>
          <p:cNvSpPr/>
          <p:nvPr/>
        </p:nvSpPr>
        <p:spPr>
          <a:xfrm>
            <a:off x="150201" y="394250"/>
            <a:ext cx="3056691" cy="2056957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5" name="Picture 14" descr="Diagram&#10;&#10;Description automatically generated">
            <a:extLst>
              <a:ext uri="{FF2B5EF4-FFF2-40B4-BE49-F238E27FC236}">
                <a16:creationId xmlns:a16="http://schemas.microsoft.com/office/drawing/2014/main" id="{F01ED72A-1F4C-F8F5-D17D-1C837CF3449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398" t="56254" r="102" b="15477"/>
          <a:stretch/>
        </p:blipFill>
        <p:spPr>
          <a:xfrm>
            <a:off x="2328261" y="1536807"/>
            <a:ext cx="794089" cy="530198"/>
          </a:xfrm>
          <a:prstGeom prst="parallelogram">
            <a:avLst/>
          </a:prstGeom>
        </p:spPr>
      </p:pic>
      <p:pic>
        <p:nvPicPr>
          <p:cNvPr id="16" name="Picture 15" descr="Diagram&#10;&#10;Description automatically generated">
            <a:extLst>
              <a:ext uri="{FF2B5EF4-FFF2-40B4-BE49-F238E27FC236}">
                <a16:creationId xmlns:a16="http://schemas.microsoft.com/office/drawing/2014/main" id="{BF138620-7355-9591-7753-5641DE0207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4" t="15025" r="8965" b="35699"/>
          <a:stretch/>
        </p:blipFill>
        <p:spPr>
          <a:xfrm>
            <a:off x="7794067" y="1136650"/>
            <a:ext cx="3150472" cy="29400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98FE6D4-B74A-B818-A8B4-51940611CC25}"/>
              </a:ext>
            </a:extLst>
          </p:cNvPr>
          <p:cNvSpPr txBox="1"/>
          <p:nvPr/>
        </p:nvSpPr>
        <p:spPr>
          <a:xfrm>
            <a:off x="224799" y="9105"/>
            <a:ext cx="64837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5_ </a:t>
            </a:r>
            <a:r>
              <a:rPr lang="it-IT" dirty="0" err="1"/>
              <a:t>probability</a:t>
            </a:r>
            <a:r>
              <a:rPr lang="it-IT" dirty="0"/>
              <a:t> </a:t>
            </a:r>
            <a:r>
              <a:rPr lang="it-IT" dirty="0" err="1"/>
              <a:t>having</a:t>
            </a:r>
            <a:r>
              <a:rPr lang="it-IT" dirty="0"/>
              <a:t> new </a:t>
            </a:r>
            <a:r>
              <a:rPr lang="it-IT" dirty="0" err="1"/>
              <a:t>shoots</a:t>
            </a:r>
            <a:r>
              <a:rPr lang="it-IT" dirty="0"/>
              <a:t>: INVESTIGATE BUD SCALE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32031A1-35F9-F153-7CB4-DE0E2C5316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89" y="2203175"/>
            <a:ext cx="4976439" cy="44072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F78A01F-C10F-89A2-825A-2CBE4E28AF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05404" y="302244"/>
            <a:ext cx="4416399" cy="331790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82514B9-E1FE-1AB5-A144-652DBA9E8F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56203" y="3125483"/>
            <a:ext cx="4070559" cy="3479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9263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FDC9C0D-2AD7-E712-2B38-4174C617D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37</a:t>
            </a:fld>
            <a:endParaRPr lang="it-IT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7D0609A2-26EA-1350-79AF-EAD03411D9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4219" y="252538"/>
            <a:ext cx="3545756" cy="596665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FC62304-AD90-5E8E-CD1F-94BC2B31CF61}"/>
              </a:ext>
            </a:extLst>
          </p:cNvPr>
          <p:cNvSpPr/>
          <p:nvPr/>
        </p:nvSpPr>
        <p:spPr>
          <a:xfrm>
            <a:off x="7794066" y="136525"/>
            <a:ext cx="4072397" cy="6219825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id="{09FC78B0-CCFE-2EB5-B8D6-D9C0D5E2A5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743" y="468498"/>
            <a:ext cx="2887608" cy="187575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506D724-76DC-A51C-BF85-F109E904DCE2}"/>
              </a:ext>
            </a:extLst>
          </p:cNvPr>
          <p:cNvSpPr/>
          <p:nvPr/>
        </p:nvSpPr>
        <p:spPr>
          <a:xfrm>
            <a:off x="150201" y="394250"/>
            <a:ext cx="3056691" cy="2056957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5" name="Picture 14" descr="Diagram&#10;&#10;Description automatically generated">
            <a:extLst>
              <a:ext uri="{FF2B5EF4-FFF2-40B4-BE49-F238E27FC236}">
                <a16:creationId xmlns:a16="http://schemas.microsoft.com/office/drawing/2014/main" id="{F01ED72A-1F4C-F8F5-D17D-1C837CF3449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398" t="56254" r="102" b="15477"/>
          <a:stretch/>
        </p:blipFill>
        <p:spPr>
          <a:xfrm>
            <a:off x="2328261" y="1536807"/>
            <a:ext cx="794089" cy="530198"/>
          </a:xfrm>
          <a:prstGeom prst="parallelogram">
            <a:avLst/>
          </a:prstGeom>
        </p:spPr>
      </p:pic>
      <p:pic>
        <p:nvPicPr>
          <p:cNvPr id="16" name="Picture 15" descr="Diagram&#10;&#10;Description automatically generated">
            <a:extLst>
              <a:ext uri="{FF2B5EF4-FFF2-40B4-BE49-F238E27FC236}">
                <a16:creationId xmlns:a16="http://schemas.microsoft.com/office/drawing/2014/main" id="{BF138620-7355-9591-7753-5641DE0207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385" t="64723" r="8966" b="21015"/>
          <a:stretch/>
        </p:blipFill>
        <p:spPr>
          <a:xfrm>
            <a:off x="9219561" y="4102100"/>
            <a:ext cx="1724977" cy="8509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98FE6D4-B74A-B818-A8B4-51940611CC25}"/>
              </a:ext>
            </a:extLst>
          </p:cNvPr>
          <p:cNvSpPr txBox="1"/>
          <p:nvPr/>
        </p:nvSpPr>
        <p:spPr>
          <a:xfrm>
            <a:off x="224799" y="9105"/>
            <a:ext cx="64837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5_ </a:t>
            </a:r>
            <a:r>
              <a:rPr lang="it-IT" dirty="0" err="1"/>
              <a:t>probability</a:t>
            </a:r>
            <a:r>
              <a:rPr lang="it-IT" dirty="0"/>
              <a:t> </a:t>
            </a:r>
            <a:r>
              <a:rPr lang="it-IT" dirty="0" err="1"/>
              <a:t>having</a:t>
            </a:r>
            <a:r>
              <a:rPr lang="it-IT" dirty="0"/>
              <a:t> new </a:t>
            </a:r>
            <a:r>
              <a:rPr lang="it-IT" dirty="0" err="1"/>
              <a:t>shoots</a:t>
            </a:r>
            <a:r>
              <a:rPr lang="it-IT" dirty="0"/>
              <a:t>: INVESTIGATE BUD SCALE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2E531C-0F70-4367-F075-A602B639CF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567" y="2061304"/>
            <a:ext cx="6227089" cy="4632954"/>
          </a:xfrm>
          <a:prstGeom prst="rect">
            <a:avLst/>
          </a:prstGeom>
        </p:spPr>
      </p:pic>
      <p:pic>
        <p:nvPicPr>
          <p:cNvPr id="10" name="Picture 9" descr="Chart&#10;&#10;Description automatically generated">
            <a:extLst>
              <a:ext uri="{FF2B5EF4-FFF2-40B4-BE49-F238E27FC236}">
                <a16:creationId xmlns:a16="http://schemas.microsoft.com/office/drawing/2014/main" id="{BAFFF8A5-682B-6DD2-0F5D-AADA6C25C7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0487" y="33721"/>
            <a:ext cx="4555384" cy="3416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5589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>
            <a:extLst>
              <a:ext uri="{FF2B5EF4-FFF2-40B4-BE49-F238E27FC236}">
                <a16:creationId xmlns:a16="http://schemas.microsoft.com/office/drawing/2014/main" id="{6C652D3C-78EF-8E9F-3664-3BD4A68A69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5067" y="2037349"/>
            <a:ext cx="3224519" cy="2267896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FDC9C0D-2AD7-E712-2B38-4174C617D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38</a:t>
            </a:fld>
            <a:endParaRPr lang="it-IT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7D0609A2-26EA-1350-79AF-EAD03411D9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4219" y="252538"/>
            <a:ext cx="3545756" cy="596665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FC62304-AD90-5E8E-CD1F-94BC2B31CF61}"/>
              </a:ext>
            </a:extLst>
          </p:cNvPr>
          <p:cNvSpPr/>
          <p:nvPr/>
        </p:nvSpPr>
        <p:spPr>
          <a:xfrm>
            <a:off x="7794066" y="136525"/>
            <a:ext cx="4072397" cy="6219825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8FE6D4-B74A-B818-A8B4-51940611CC25}"/>
              </a:ext>
            </a:extLst>
          </p:cNvPr>
          <p:cNvSpPr txBox="1"/>
          <p:nvPr/>
        </p:nvSpPr>
        <p:spPr>
          <a:xfrm>
            <a:off x="224800" y="9105"/>
            <a:ext cx="5699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5_ </a:t>
            </a:r>
            <a:r>
              <a:rPr lang="it-IT" dirty="0" err="1"/>
              <a:t>probability</a:t>
            </a:r>
            <a:r>
              <a:rPr lang="it-IT" dirty="0"/>
              <a:t> </a:t>
            </a:r>
            <a:r>
              <a:rPr lang="it-IT" dirty="0" err="1"/>
              <a:t>having</a:t>
            </a:r>
            <a:r>
              <a:rPr lang="it-IT" dirty="0"/>
              <a:t> new </a:t>
            </a:r>
            <a:r>
              <a:rPr lang="it-IT" dirty="0" err="1"/>
              <a:t>shoots</a:t>
            </a:r>
            <a:r>
              <a:rPr lang="it-IT" dirty="0"/>
              <a:t>: INVESTIGATE BUD SCALE</a:t>
            </a:r>
          </a:p>
        </p:txBody>
      </p:sp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id="{09FC78B0-CCFE-2EB5-B8D6-D9C0D5E2A5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743" y="468498"/>
            <a:ext cx="2887608" cy="187575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506D724-76DC-A51C-BF85-F109E904DCE2}"/>
              </a:ext>
            </a:extLst>
          </p:cNvPr>
          <p:cNvSpPr/>
          <p:nvPr/>
        </p:nvSpPr>
        <p:spPr>
          <a:xfrm>
            <a:off x="150201" y="394250"/>
            <a:ext cx="3056691" cy="2056957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5" name="Picture 14" descr="Diagram&#10;&#10;Description automatically generated">
            <a:extLst>
              <a:ext uri="{FF2B5EF4-FFF2-40B4-BE49-F238E27FC236}">
                <a16:creationId xmlns:a16="http://schemas.microsoft.com/office/drawing/2014/main" id="{F01ED72A-1F4C-F8F5-D17D-1C837CF3449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46" t="32085" r="78959" b="47017"/>
          <a:stretch/>
        </p:blipFill>
        <p:spPr>
          <a:xfrm>
            <a:off x="224800" y="1083449"/>
            <a:ext cx="620444" cy="391885"/>
          </a:xfrm>
          <a:prstGeom prst="parallelogram">
            <a:avLst/>
          </a:prstGeom>
        </p:spPr>
      </p:pic>
      <p:pic>
        <p:nvPicPr>
          <p:cNvPr id="16" name="Picture 15" descr="Diagram&#10;&#10;Description automatically generated">
            <a:extLst>
              <a:ext uri="{FF2B5EF4-FFF2-40B4-BE49-F238E27FC236}">
                <a16:creationId xmlns:a16="http://schemas.microsoft.com/office/drawing/2014/main" id="{BF138620-7355-9591-7753-5641DE0207E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385" t="-1013" r="8966" b="87748"/>
          <a:stretch/>
        </p:blipFill>
        <p:spPr>
          <a:xfrm>
            <a:off x="9219561" y="179822"/>
            <a:ext cx="1724977" cy="79145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69C0EFE-FCBC-61EA-62DA-39221CF8490E}"/>
              </a:ext>
            </a:extLst>
          </p:cNvPr>
          <p:cNvSpPr txBox="1"/>
          <p:nvPr/>
        </p:nvSpPr>
        <p:spPr>
          <a:xfrm>
            <a:off x="8862006" y="1327671"/>
            <a:ext cx="3004457" cy="276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1200" dirty="0" err="1"/>
              <a:t>It</a:t>
            </a:r>
            <a:r>
              <a:rPr lang="it-IT" sz="1200" dirty="0"/>
              <a:t> </a:t>
            </a:r>
            <a:r>
              <a:rPr lang="it-IT" sz="1200" dirty="0" err="1"/>
              <a:t>seems</a:t>
            </a:r>
            <a:r>
              <a:rPr lang="it-IT" sz="1200" dirty="0"/>
              <a:t> </a:t>
            </a:r>
            <a:r>
              <a:rPr lang="it-IT" sz="1200" dirty="0" err="1"/>
              <a:t>that</a:t>
            </a:r>
            <a:r>
              <a:rPr lang="it-IT" sz="1200" dirty="0"/>
              <a:t> </a:t>
            </a:r>
            <a:r>
              <a:rPr lang="it-IT" sz="1200" dirty="0" err="1"/>
              <a:t>rank</a:t>
            </a:r>
            <a:r>
              <a:rPr lang="it-IT" sz="1200" dirty="0"/>
              <a:t> </a:t>
            </a:r>
            <a:r>
              <a:rPr lang="it-IT" sz="1200" dirty="0" err="1"/>
              <a:t>influences</a:t>
            </a:r>
            <a:r>
              <a:rPr lang="it-IT" sz="1200" dirty="0"/>
              <a:t> the </a:t>
            </a:r>
            <a:r>
              <a:rPr lang="it-IT" sz="1200" dirty="0" err="1"/>
              <a:t>bursting</a:t>
            </a:r>
            <a:endParaRPr lang="it-IT" sz="12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EB84FB8-6C5B-FD08-7E94-B64E6DFA8399}"/>
              </a:ext>
            </a:extLst>
          </p:cNvPr>
          <p:cNvSpPr txBox="1"/>
          <p:nvPr/>
        </p:nvSpPr>
        <p:spPr>
          <a:xfrm>
            <a:off x="855010" y="6250208"/>
            <a:ext cx="3004457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1200" dirty="0" err="1"/>
              <a:t>It</a:t>
            </a:r>
            <a:r>
              <a:rPr lang="it-IT" sz="1200" dirty="0"/>
              <a:t> </a:t>
            </a:r>
            <a:r>
              <a:rPr lang="it-IT" sz="1200" dirty="0" err="1"/>
              <a:t>seems</a:t>
            </a:r>
            <a:r>
              <a:rPr lang="it-IT" sz="1200" dirty="0"/>
              <a:t> </a:t>
            </a:r>
            <a:r>
              <a:rPr lang="it-IT" sz="1200" dirty="0" err="1"/>
              <a:t>that</a:t>
            </a:r>
            <a:r>
              <a:rPr lang="it-IT" sz="1200" dirty="0"/>
              <a:t> the </a:t>
            </a:r>
            <a:r>
              <a:rPr lang="it-IT" sz="1200" dirty="0" err="1"/>
              <a:t>presence</a:t>
            </a:r>
            <a:r>
              <a:rPr lang="it-IT" sz="1200" dirty="0"/>
              <a:t> of </a:t>
            </a:r>
            <a:r>
              <a:rPr lang="it-IT" sz="1200" dirty="0" err="1"/>
              <a:t>other</a:t>
            </a:r>
            <a:r>
              <a:rPr lang="it-IT" sz="1200" dirty="0"/>
              <a:t> </a:t>
            </a:r>
            <a:r>
              <a:rPr lang="it-IT" sz="1200" dirty="0" err="1"/>
              <a:t>buds</a:t>
            </a:r>
            <a:r>
              <a:rPr lang="it-IT" sz="1200" dirty="0"/>
              <a:t> </a:t>
            </a:r>
            <a:r>
              <a:rPr lang="it-IT" sz="1200" dirty="0" err="1"/>
              <a:t>influence</a:t>
            </a:r>
            <a:r>
              <a:rPr lang="it-IT" sz="1200" dirty="0"/>
              <a:t> </a:t>
            </a:r>
            <a:r>
              <a:rPr lang="it-IT" sz="1200" dirty="0" err="1"/>
              <a:t>bud</a:t>
            </a:r>
            <a:r>
              <a:rPr lang="it-IT" sz="1200" dirty="0"/>
              <a:t> </a:t>
            </a:r>
            <a:r>
              <a:rPr lang="it-IT" sz="1200" dirty="0" err="1"/>
              <a:t>bursting</a:t>
            </a:r>
            <a:endParaRPr lang="it-IT" sz="12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32109F8-989F-E500-48D4-D1C48F3055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34" y="1556365"/>
            <a:ext cx="2299029" cy="172427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C893C72-AFF5-1D28-F477-0CC58A42FE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05012" y="3945537"/>
            <a:ext cx="3489280" cy="245411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B127B55-42BA-F9AA-2285-1ADD3980A1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78813" y="1641028"/>
            <a:ext cx="3615479" cy="254286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8576A2C-2BAC-C5F5-F868-2915C38F048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74030" y="4059738"/>
            <a:ext cx="3125205" cy="219804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001F3BC-358E-05ED-5299-5EFB82F2499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94347" y="2006648"/>
            <a:ext cx="3020998" cy="212475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9EFAE622-F8B0-4D2E-B550-620D7157FA4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60150" y="316521"/>
            <a:ext cx="2452480" cy="172489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01402E9D-402A-9E8B-E51A-301A947B740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355510" y="270851"/>
            <a:ext cx="2756022" cy="1938389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6F9A60F7-67E5-FB22-1834-799C61D60F3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259156" y="4131402"/>
            <a:ext cx="3125207" cy="2198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47306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FDC9C0D-2AD7-E712-2B38-4174C617D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39</a:t>
            </a:fld>
            <a:endParaRPr lang="it-IT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7D0609A2-26EA-1350-79AF-EAD03411D9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4219" y="252538"/>
            <a:ext cx="3545756" cy="596665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FC62304-AD90-5E8E-CD1F-94BC2B31CF61}"/>
              </a:ext>
            </a:extLst>
          </p:cNvPr>
          <p:cNvSpPr/>
          <p:nvPr/>
        </p:nvSpPr>
        <p:spPr>
          <a:xfrm>
            <a:off x="7794066" y="136525"/>
            <a:ext cx="4072397" cy="6219825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8FE6D4-B74A-B818-A8B4-51940611CC25}"/>
              </a:ext>
            </a:extLst>
          </p:cNvPr>
          <p:cNvSpPr txBox="1"/>
          <p:nvPr/>
        </p:nvSpPr>
        <p:spPr>
          <a:xfrm>
            <a:off x="224800" y="9105"/>
            <a:ext cx="5699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5_ </a:t>
            </a:r>
            <a:r>
              <a:rPr lang="it-IT" dirty="0" err="1"/>
              <a:t>probability</a:t>
            </a:r>
            <a:r>
              <a:rPr lang="it-IT" dirty="0"/>
              <a:t> </a:t>
            </a:r>
            <a:r>
              <a:rPr lang="it-IT" dirty="0" err="1"/>
              <a:t>having</a:t>
            </a:r>
            <a:r>
              <a:rPr lang="it-IT" dirty="0"/>
              <a:t> new </a:t>
            </a:r>
            <a:r>
              <a:rPr lang="it-IT" dirty="0" err="1"/>
              <a:t>shoots</a:t>
            </a:r>
            <a:r>
              <a:rPr lang="it-IT" dirty="0"/>
              <a:t>: INVESTIGATE BUD SCALE</a:t>
            </a:r>
          </a:p>
        </p:txBody>
      </p:sp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id="{09FC78B0-CCFE-2EB5-B8D6-D9C0D5E2A5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743" y="468498"/>
            <a:ext cx="2887608" cy="187575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506D724-76DC-A51C-BF85-F109E904DCE2}"/>
              </a:ext>
            </a:extLst>
          </p:cNvPr>
          <p:cNvSpPr/>
          <p:nvPr/>
        </p:nvSpPr>
        <p:spPr>
          <a:xfrm>
            <a:off x="150201" y="394250"/>
            <a:ext cx="3056691" cy="2056957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5" name="Picture 14" descr="Diagram&#10;&#10;Description automatically generated">
            <a:extLst>
              <a:ext uri="{FF2B5EF4-FFF2-40B4-BE49-F238E27FC236}">
                <a16:creationId xmlns:a16="http://schemas.microsoft.com/office/drawing/2014/main" id="{F01ED72A-1F4C-F8F5-D17D-1C837CF3449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46" t="32085" r="78959" b="47017"/>
          <a:stretch/>
        </p:blipFill>
        <p:spPr>
          <a:xfrm>
            <a:off x="224800" y="1083449"/>
            <a:ext cx="620444" cy="391885"/>
          </a:xfrm>
          <a:prstGeom prst="parallelogram">
            <a:avLst/>
          </a:prstGeom>
        </p:spPr>
      </p:pic>
      <p:pic>
        <p:nvPicPr>
          <p:cNvPr id="16" name="Picture 15" descr="Diagram&#10;&#10;Description automatically generated">
            <a:extLst>
              <a:ext uri="{FF2B5EF4-FFF2-40B4-BE49-F238E27FC236}">
                <a16:creationId xmlns:a16="http://schemas.microsoft.com/office/drawing/2014/main" id="{BF138620-7355-9591-7753-5641DE0207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4" t="16513" r="8965" b="35595"/>
          <a:stretch/>
        </p:blipFill>
        <p:spPr>
          <a:xfrm>
            <a:off x="7794067" y="1225550"/>
            <a:ext cx="3150472" cy="28575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BBC9233-E512-33EB-A0FD-C0DC6BB72B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5291" y="375508"/>
            <a:ext cx="4728776" cy="415139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EA5358C-FC45-8563-D7C9-CC4A5A12E0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788" y="4462355"/>
            <a:ext cx="4692891" cy="20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6663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57E4D9D-F677-498D-8E04-80AECAA5BEA9}"/>
              </a:ext>
            </a:extLst>
          </p:cNvPr>
          <p:cNvGrpSpPr/>
          <p:nvPr/>
        </p:nvGrpSpPr>
        <p:grpSpPr>
          <a:xfrm>
            <a:off x="6226299" y="1440688"/>
            <a:ext cx="5634940" cy="4680263"/>
            <a:chOff x="2891642" y="543420"/>
            <a:chExt cx="6042560" cy="4883603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82744576-E059-4D30-B5D9-7A7194E6624F}"/>
                </a:ext>
              </a:extLst>
            </p:cNvPr>
            <p:cNvCxnSpPr/>
            <p:nvPr/>
          </p:nvCxnSpPr>
          <p:spPr>
            <a:xfrm>
              <a:off x="3257797" y="5427023"/>
              <a:ext cx="5676405" cy="0"/>
            </a:xfrm>
            <a:prstGeom prst="line">
              <a:avLst/>
            </a:prstGeom>
            <a:ln w="762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47B3C442-F8E2-4071-B859-0AA9E9CED8ED}"/>
                </a:ext>
              </a:extLst>
            </p:cNvPr>
            <p:cNvCxnSpPr>
              <a:cxnSpLocks/>
            </p:cNvCxnSpPr>
            <p:nvPr/>
          </p:nvCxnSpPr>
          <p:spPr>
            <a:xfrm>
              <a:off x="4857008" y="1330036"/>
              <a:ext cx="967839" cy="4096987"/>
            </a:xfrm>
            <a:prstGeom prst="line">
              <a:avLst/>
            </a:prstGeom>
            <a:ln w="762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E9A4F322-6B92-4C5D-8160-E0281AEC976E}"/>
                </a:ext>
              </a:extLst>
            </p:cNvPr>
            <p:cNvCxnSpPr>
              <a:cxnSpLocks/>
            </p:cNvCxnSpPr>
            <p:nvPr/>
          </p:nvCxnSpPr>
          <p:spPr>
            <a:xfrm>
              <a:off x="5605153" y="779813"/>
              <a:ext cx="283029" cy="4647210"/>
            </a:xfrm>
            <a:prstGeom prst="line">
              <a:avLst/>
            </a:prstGeom>
            <a:ln w="762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4B839F29-8203-4002-AF05-B963C9EDB52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34644" y="1118260"/>
              <a:ext cx="971797" cy="4308763"/>
            </a:xfrm>
            <a:prstGeom prst="line">
              <a:avLst/>
            </a:prstGeom>
            <a:ln w="762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A95F9F04-BE42-4EB0-BE4F-858762EDF53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52456" y="2626426"/>
              <a:ext cx="1472539" cy="2800597"/>
            </a:xfrm>
            <a:prstGeom prst="line">
              <a:avLst/>
            </a:prstGeom>
            <a:ln w="762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1AF39CE6-CDBA-44FB-BC1F-0DE7BBEE5F4D}"/>
                </a:ext>
              </a:extLst>
            </p:cNvPr>
            <p:cNvCxnSpPr>
              <a:cxnSpLocks/>
            </p:cNvCxnSpPr>
            <p:nvPr/>
          </p:nvCxnSpPr>
          <p:spPr>
            <a:xfrm>
              <a:off x="4085110" y="2856016"/>
              <a:ext cx="1763486" cy="2571006"/>
            </a:xfrm>
            <a:prstGeom prst="line">
              <a:avLst/>
            </a:prstGeom>
            <a:ln w="762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3CD022FE-C329-4583-96AB-DD8B2873FF6C}"/>
                </a:ext>
              </a:extLst>
            </p:cNvPr>
            <p:cNvCxnSpPr>
              <a:cxnSpLocks/>
            </p:cNvCxnSpPr>
            <p:nvPr/>
          </p:nvCxnSpPr>
          <p:spPr>
            <a:xfrm>
              <a:off x="4862946" y="2786743"/>
              <a:ext cx="142503" cy="1463633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FF218A1B-1A76-4F7E-A174-E36B3A3D528C}"/>
                </a:ext>
              </a:extLst>
            </p:cNvPr>
            <p:cNvCxnSpPr>
              <a:cxnSpLocks/>
            </p:cNvCxnSpPr>
            <p:nvPr/>
          </p:nvCxnSpPr>
          <p:spPr>
            <a:xfrm>
              <a:off x="4393869" y="2043050"/>
              <a:ext cx="142503" cy="1463633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59AB0F4A-A27E-435F-BF69-900E69BCF46D}"/>
                </a:ext>
              </a:extLst>
            </p:cNvPr>
            <p:cNvCxnSpPr>
              <a:cxnSpLocks/>
            </p:cNvCxnSpPr>
            <p:nvPr/>
          </p:nvCxnSpPr>
          <p:spPr>
            <a:xfrm>
              <a:off x="6525493" y="1073234"/>
              <a:ext cx="142503" cy="1463633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75643F2-D493-4960-9521-2A98BA984447}"/>
                </a:ext>
              </a:extLst>
            </p:cNvPr>
            <p:cNvCxnSpPr>
              <a:cxnSpLocks/>
            </p:cNvCxnSpPr>
            <p:nvPr/>
          </p:nvCxnSpPr>
          <p:spPr>
            <a:xfrm>
              <a:off x="6923314" y="2536867"/>
              <a:ext cx="229589" cy="871351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FE76C631-A18E-4A40-A5BB-9A99413D79E8}"/>
                </a:ext>
              </a:extLst>
            </p:cNvPr>
            <p:cNvCxnSpPr>
              <a:cxnSpLocks/>
            </p:cNvCxnSpPr>
            <p:nvPr/>
          </p:nvCxnSpPr>
          <p:spPr>
            <a:xfrm>
              <a:off x="6222670" y="2667743"/>
              <a:ext cx="229589" cy="871351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50C4ECF7-A4FE-4059-9C5D-1D4A5D7A6359}"/>
                </a:ext>
              </a:extLst>
            </p:cNvPr>
            <p:cNvCxnSpPr>
              <a:cxnSpLocks/>
            </p:cNvCxnSpPr>
            <p:nvPr/>
          </p:nvCxnSpPr>
          <p:spPr>
            <a:xfrm>
              <a:off x="5458691" y="1531671"/>
              <a:ext cx="229589" cy="871351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C6A7BFC-461B-4FF8-AD15-A765E5F1B1F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32811" y="1602674"/>
              <a:ext cx="381990" cy="1023752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A59E82F8-F92F-4AA2-B9A5-76E62CB4AB2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71411" y="2470068"/>
              <a:ext cx="280054" cy="799853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1CBA8243-C20E-4FD3-AA42-7AD666FF91F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99319" y="2626426"/>
              <a:ext cx="158834" cy="841170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AA6AE7B4-4580-4C7E-B63D-268470493028}"/>
                </a:ext>
              </a:extLst>
            </p:cNvPr>
            <p:cNvCxnSpPr>
              <a:cxnSpLocks/>
            </p:cNvCxnSpPr>
            <p:nvPr/>
          </p:nvCxnSpPr>
          <p:spPr>
            <a:xfrm>
              <a:off x="7048005" y="3621479"/>
              <a:ext cx="494802" cy="184563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31CF39A-5E80-4F02-ADBF-9BBADA7FDA2A}"/>
                </a:ext>
              </a:extLst>
            </p:cNvPr>
            <p:cNvCxnSpPr>
              <a:cxnSpLocks/>
            </p:cNvCxnSpPr>
            <p:nvPr/>
          </p:nvCxnSpPr>
          <p:spPr>
            <a:xfrm>
              <a:off x="6543306" y="4373583"/>
              <a:ext cx="288965" cy="182089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99B6E2DB-FBB2-411B-9BBC-CE819D1AD760}"/>
                </a:ext>
              </a:extLst>
            </p:cNvPr>
            <p:cNvCxnSpPr>
              <a:cxnSpLocks/>
            </p:cNvCxnSpPr>
            <p:nvPr/>
          </p:nvCxnSpPr>
          <p:spPr>
            <a:xfrm>
              <a:off x="5157852" y="4672941"/>
              <a:ext cx="288965" cy="182089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17CC36D1-32DC-4B01-A2F4-72CD9CE36662}"/>
                </a:ext>
              </a:extLst>
            </p:cNvPr>
            <p:cNvCxnSpPr>
              <a:cxnSpLocks/>
            </p:cNvCxnSpPr>
            <p:nvPr/>
          </p:nvCxnSpPr>
          <p:spPr>
            <a:xfrm>
              <a:off x="3938649" y="3749882"/>
              <a:ext cx="855024" cy="112320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A5B9483D-ED1D-4D5D-B4CD-C1FECABC9E06}"/>
                </a:ext>
              </a:extLst>
            </p:cNvPr>
            <p:cNvCxnSpPr>
              <a:cxnSpLocks/>
            </p:cNvCxnSpPr>
            <p:nvPr/>
          </p:nvCxnSpPr>
          <p:spPr>
            <a:xfrm>
              <a:off x="3485406" y="3156859"/>
              <a:ext cx="855024" cy="112320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C82DA500-0244-4DE6-82B2-7F6FA7E5A748}"/>
                </a:ext>
              </a:extLst>
            </p:cNvPr>
            <p:cNvCxnSpPr>
              <a:cxnSpLocks/>
            </p:cNvCxnSpPr>
            <p:nvPr/>
          </p:nvCxnSpPr>
          <p:spPr>
            <a:xfrm>
              <a:off x="2891642" y="2470068"/>
              <a:ext cx="1226124" cy="460664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2529DB2A-B07A-4258-8338-42B3D5AE3D8B}"/>
                </a:ext>
              </a:extLst>
            </p:cNvPr>
            <p:cNvCxnSpPr>
              <a:cxnSpLocks/>
            </p:cNvCxnSpPr>
            <p:nvPr/>
          </p:nvCxnSpPr>
          <p:spPr>
            <a:xfrm>
              <a:off x="4110100" y="543420"/>
              <a:ext cx="816925" cy="887556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AFB38D8B-1B0C-42C8-902D-275EFCAA86F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98279" y="2043050"/>
              <a:ext cx="968827" cy="608488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F88EEAEA-FA49-410E-B519-38B02756032A}"/>
                </a:ext>
              </a:extLst>
            </p:cNvPr>
            <p:cNvCxnSpPr>
              <a:cxnSpLocks/>
            </p:cNvCxnSpPr>
            <p:nvPr/>
          </p:nvCxnSpPr>
          <p:spPr>
            <a:xfrm>
              <a:off x="4643249" y="1908651"/>
              <a:ext cx="476995" cy="554860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17F7EAB-85C6-4548-977D-A8350372C61C}"/>
                </a:ext>
              </a:extLst>
            </p:cNvPr>
            <p:cNvCxnSpPr>
              <a:cxnSpLocks/>
            </p:cNvCxnSpPr>
            <p:nvPr/>
          </p:nvCxnSpPr>
          <p:spPr>
            <a:xfrm>
              <a:off x="5153890" y="709768"/>
              <a:ext cx="476995" cy="554860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7C8C1B5-E599-448E-A069-3C381275DF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76803" y="1264628"/>
              <a:ext cx="1400298" cy="439949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FC68D1D4-DC58-4E5E-BD3B-D93E87E98D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27074" y="3861679"/>
              <a:ext cx="340922" cy="206863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61B45195-6F01-4A11-A27F-703EAB61499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14455" y="3518559"/>
              <a:ext cx="340922" cy="206863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C780DD70-3562-4730-A2B3-3BDD7AB885C0}"/>
                </a:ext>
              </a:extLst>
            </p:cNvPr>
            <p:cNvCxnSpPr>
              <a:cxnSpLocks/>
            </p:cNvCxnSpPr>
            <p:nvPr/>
          </p:nvCxnSpPr>
          <p:spPr>
            <a:xfrm>
              <a:off x="5490358" y="3449287"/>
              <a:ext cx="307276" cy="512507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1EC3AE97-612C-44FA-ADFF-9BEBB702D682}"/>
              </a:ext>
            </a:extLst>
          </p:cNvPr>
          <p:cNvSpPr/>
          <p:nvPr/>
        </p:nvSpPr>
        <p:spPr>
          <a:xfrm>
            <a:off x="2963288" y="112910"/>
            <a:ext cx="624344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Hazelnut architecture</a:t>
            </a:r>
          </a:p>
        </p:txBody>
      </p:sp>
      <p:sp>
        <p:nvSpPr>
          <p:cNvPr id="33" name="Slide Number Placeholder 32">
            <a:extLst>
              <a:ext uri="{FF2B5EF4-FFF2-40B4-BE49-F238E27FC236}">
                <a16:creationId xmlns:a16="http://schemas.microsoft.com/office/drawing/2014/main" id="{71E8FDF3-9EF9-465A-943B-B7500DBFC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4</a:t>
            </a:fld>
            <a:endParaRPr lang="it-IT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4B0BDE4-5C26-D285-6A77-D9A72BAEFFC8}"/>
              </a:ext>
            </a:extLst>
          </p:cNvPr>
          <p:cNvSpPr txBox="1"/>
          <p:nvPr/>
        </p:nvSpPr>
        <p:spPr>
          <a:xfrm>
            <a:off x="278237" y="1085501"/>
            <a:ext cx="5921201" cy="4446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it-IT" dirty="0"/>
              <a:t>BUSHY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it-IT" dirty="0"/>
              <a:t>ACROTONIC AT SHOOT LEVEL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it-IT" dirty="0"/>
              <a:t>BASITONIC AT TREE LEVEL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it-IT" dirty="0"/>
              <a:t>PRESENCE OF MALE FLOWERS JUST IN SYLLEPTIC SHOOTS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it-IT" dirty="0"/>
              <a:t>PRESENCE OF MIXED BUDS THAT WILL GIVE FLOWER AND NUTS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it-IT" dirty="0"/>
              <a:t>MORE BUDS PER NODE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it-IT" dirty="0"/>
              <a:t>MORE NEW SHOOTS PER NODE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7435927C-6175-C825-2594-7FDC8629B4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3288" y="4146504"/>
            <a:ext cx="1264745" cy="948559"/>
          </a:xfrm>
          <a:prstGeom prst="rect">
            <a:avLst/>
          </a:prstGeom>
        </p:spPr>
      </p:pic>
      <p:pic>
        <p:nvPicPr>
          <p:cNvPr id="36" name="Picture 35" descr="Chart, histogram&#10;&#10;Description automatically generated">
            <a:extLst>
              <a:ext uri="{FF2B5EF4-FFF2-40B4-BE49-F238E27FC236}">
                <a16:creationId xmlns:a16="http://schemas.microsoft.com/office/drawing/2014/main" id="{B4BEB79E-478B-C171-492F-F32AF610B1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9795" y="5139778"/>
            <a:ext cx="1177902" cy="883427"/>
          </a:xfrm>
          <a:prstGeom prst="rect">
            <a:avLst/>
          </a:prstGeom>
        </p:spPr>
      </p:pic>
      <p:pic>
        <p:nvPicPr>
          <p:cNvPr id="39" name="Picture 38" descr="Chart, histogram&#10;&#10;Description automatically generated">
            <a:extLst>
              <a:ext uri="{FF2B5EF4-FFF2-40B4-BE49-F238E27FC236}">
                <a16:creationId xmlns:a16="http://schemas.microsoft.com/office/drawing/2014/main" id="{99D52189-255B-1334-4A25-1EF4DAB24A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3703" y="1549879"/>
            <a:ext cx="1177904" cy="883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19374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FDC9C0D-2AD7-E712-2B38-4174C617D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40</a:t>
            </a:fld>
            <a:endParaRPr lang="it-IT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7D0609A2-26EA-1350-79AF-EAD03411D9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4219" y="252538"/>
            <a:ext cx="3545756" cy="596665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FC62304-AD90-5E8E-CD1F-94BC2B31CF61}"/>
              </a:ext>
            </a:extLst>
          </p:cNvPr>
          <p:cNvSpPr/>
          <p:nvPr/>
        </p:nvSpPr>
        <p:spPr>
          <a:xfrm>
            <a:off x="7794066" y="136525"/>
            <a:ext cx="4072397" cy="6219825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id="{09FC78B0-CCFE-2EB5-B8D6-D9C0D5E2A5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743" y="468498"/>
            <a:ext cx="2887608" cy="187575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506D724-76DC-A51C-BF85-F109E904DCE2}"/>
              </a:ext>
            </a:extLst>
          </p:cNvPr>
          <p:cNvSpPr/>
          <p:nvPr/>
        </p:nvSpPr>
        <p:spPr>
          <a:xfrm>
            <a:off x="150201" y="394250"/>
            <a:ext cx="3056691" cy="2056957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5" name="Picture 14" descr="Diagram&#10;&#10;Description automatically generated">
            <a:extLst>
              <a:ext uri="{FF2B5EF4-FFF2-40B4-BE49-F238E27FC236}">
                <a16:creationId xmlns:a16="http://schemas.microsoft.com/office/drawing/2014/main" id="{F01ED72A-1F4C-F8F5-D17D-1C837CF3449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46" t="32085" r="78959" b="47017"/>
          <a:stretch/>
        </p:blipFill>
        <p:spPr>
          <a:xfrm>
            <a:off x="224800" y="1083449"/>
            <a:ext cx="620444" cy="391885"/>
          </a:xfrm>
          <a:prstGeom prst="parallelogram">
            <a:avLst/>
          </a:prstGeom>
        </p:spPr>
      </p:pic>
      <p:pic>
        <p:nvPicPr>
          <p:cNvPr id="16" name="Picture 15" descr="Diagram&#10;&#10;Description automatically generated">
            <a:extLst>
              <a:ext uri="{FF2B5EF4-FFF2-40B4-BE49-F238E27FC236}">
                <a16:creationId xmlns:a16="http://schemas.microsoft.com/office/drawing/2014/main" id="{BF138620-7355-9591-7753-5641DE0207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385" t="65152" r="8966" b="21970"/>
          <a:stretch/>
        </p:blipFill>
        <p:spPr>
          <a:xfrm>
            <a:off x="9219561" y="4127500"/>
            <a:ext cx="1724977" cy="768350"/>
          </a:xfrm>
          <a:prstGeom prst="rect">
            <a:avLst/>
          </a:prstGeom>
        </p:spPr>
      </p:pic>
      <p:pic>
        <p:nvPicPr>
          <p:cNvPr id="7" name="Picture 6" descr="Chart, radar chart&#10;&#10;Description automatically generated">
            <a:extLst>
              <a:ext uri="{FF2B5EF4-FFF2-40B4-BE49-F238E27FC236}">
                <a16:creationId xmlns:a16="http://schemas.microsoft.com/office/drawing/2014/main" id="{EBF91489-CFF1-392F-59DD-FF429399E4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4397" y="254930"/>
            <a:ext cx="5086085" cy="381456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98FE6D4-B74A-B818-A8B4-51940611CC25}"/>
              </a:ext>
            </a:extLst>
          </p:cNvPr>
          <p:cNvSpPr txBox="1"/>
          <p:nvPr/>
        </p:nvSpPr>
        <p:spPr>
          <a:xfrm>
            <a:off x="224800" y="9105"/>
            <a:ext cx="5699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5_ </a:t>
            </a:r>
            <a:r>
              <a:rPr lang="it-IT" dirty="0" err="1"/>
              <a:t>probability</a:t>
            </a:r>
            <a:r>
              <a:rPr lang="it-IT" dirty="0"/>
              <a:t> </a:t>
            </a:r>
            <a:r>
              <a:rPr lang="it-IT" dirty="0" err="1"/>
              <a:t>having</a:t>
            </a:r>
            <a:r>
              <a:rPr lang="it-IT" dirty="0"/>
              <a:t> new </a:t>
            </a:r>
            <a:r>
              <a:rPr lang="it-IT" dirty="0" err="1"/>
              <a:t>shoots</a:t>
            </a:r>
            <a:r>
              <a:rPr lang="it-IT" dirty="0"/>
              <a:t>: INVESTIGATE BUD SCALE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BD38A9F-A7A6-8AA4-940A-603BC886E0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0201" y="2487622"/>
            <a:ext cx="5800022" cy="4233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28714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FDC9C0D-2AD7-E712-2B38-4174C617D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41</a:t>
            </a:fld>
            <a:endParaRPr lang="it-IT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7D0609A2-26EA-1350-79AF-EAD03411D9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4219" y="252538"/>
            <a:ext cx="3545756" cy="596665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FC62304-AD90-5E8E-CD1F-94BC2B31CF61}"/>
              </a:ext>
            </a:extLst>
          </p:cNvPr>
          <p:cNvSpPr/>
          <p:nvPr/>
        </p:nvSpPr>
        <p:spPr>
          <a:xfrm>
            <a:off x="7794066" y="136525"/>
            <a:ext cx="4072397" cy="6219825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8FE6D4-B74A-B818-A8B4-51940611CC25}"/>
              </a:ext>
            </a:extLst>
          </p:cNvPr>
          <p:cNvSpPr txBox="1"/>
          <p:nvPr/>
        </p:nvSpPr>
        <p:spPr>
          <a:xfrm>
            <a:off x="224800" y="9105"/>
            <a:ext cx="587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6_ new </a:t>
            </a:r>
            <a:r>
              <a:rPr lang="it-IT" dirty="0" err="1"/>
              <a:t>shoots</a:t>
            </a:r>
            <a:r>
              <a:rPr lang="it-IT" dirty="0"/>
              <a:t> </a:t>
            </a:r>
            <a:r>
              <a:rPr lang="it-IT" dirty="0" err="1"/>
              <a:t>length</a:t>
            </a:r>
            <a:r>
              <a:rPr lang="it-IT" dirty="0"/>
              <a:t>: INVESTIGATE SHOOT SCALE</a:t>
            </a:r>
          </a:p>
        </p:txBody>
      </p:sp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id="{09FC78B0-CCFE-2EB5-B8D6-D9C0D5E2A5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743" y="468498"/>
            <a:ext cx="2887608" cy="187575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506D724-76DC-A51C-BF85-F109E904DCE2}"/>
              </a:ext>
            </a:extLst>
          </p:cNvPr>
          <p:cNvSpPr/>
          <p:nvPr/>
        </p:nvSpPr>
        <p:spPr>
          <a:xfrm>
            <a:off x="150201" y="394250"/>
            <a:ext cx="3056691" cy="2056957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5" name="Picture 14" descr="Diagram&#10;&#10;Description automatically generated">
            <a:extLst>
              <a:ext uri="{FF2B5EF4-FFF2-40B4-BE49-F238E27FC236}">
                <a16:creationId xmlns:a16="http://schemas.microsoft.com/office/drawing/2014/main" id="{F01ED72A-1F4C-F8F5-D17D-1C837CF3449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010" t="-1550" r="13500" b="85945"/>
          <a:stretch/>
        </p:blipFill>
        <p:spPr>
          <a:xfrm>
            <a:off x="2143845" y="452685"/>
            <a:ext cx="591671" cy="292666"/>
          </a:xfrm>
          <a:prstGeom prst="ellipse">
            <a:avLst/>
          </a:prstGeom>
        </p:spPr>
      </p:pic>
      <p:pic>
        <p:nvPicPr>
          <p:cNvPr id="16" name="Picture 15" descr="Diagram&#10;&#10;Description automatically generated">
            <a:extLst>
              <a:ext uri="{FF2B5EF4-FFF2-40B4-BE49-F238E27FC236}">
                <a16:creationId xmlns:a16="http://schemas.microsoft.com/office/drawing/2014/main" id="{BF138620-7355-9591-7753-5641DE0207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385" t="-1013" r="8966" b="87748"/>
          <a:stretch/>
        </p:blipFill>
        <p:spPr>
          <a:xfrm>
            <a:off x="9219561" y="179822"/>
            <a:ext cx="1724977" cy="79145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1E90AE5-8C25-7DF8-9AC5-47AB4C321543}"/>
              </a:ext>
            </a:extLst>
          </p:cNvPr>
          <p:cNvSpPr txBox="1"/>
          <p:nvPr/>
        </p:nvSpPr>
        <p:spPr>
          <a:xfrm>
            <a:off x="3129185" y="5491882"/>
            <a:ext cx="3004457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1200" dirty="0" err="1"/>
              <a:t>There</a:t>
            </a:r>
            <a:r>
              <a:rPr lang="it-IT" sz="1200" dirty="0"/>
              <a:t> are </a:t>
            </a:r>
            <a:r>
              <a:rPr lang="it-IT" sz="1200" dirty="0" err="1"/>
              <a:t>not</a:t>
            </a:r>
            <a:r>
              <a:rPr lang="it-IT" sz="1200" dirty="0"/>
              <a:t> so </a:t>
            </a:r>
            <a:r>
              <a:rPr lang="it-IT" sz="1200" dirty="0" err="1"/>
              <a:t>much</a:t>
            </a:r>
            <a:r>
              <a:rPr lang="it-IT" sz="1200" dirty="0"/>
              <a:t> information on sylleptic so the </a:t>
            </a:r>
            <a:r>
              <a:rPr lang="it-IT" sz="1200" dirty="0" err="1"/>
              <a:t>shoot</a:t>
            </a:r>
            <a:r>
              <a:rPr lang="it-IT" sz="1200" dirty="0"/>
              <a:t> </a:t>
            </a:r>
            <a:r>
              <a:rPr lang="it-IT" sz="1200" dirty="0" err="1"/>
              <a:t>length</a:t>
            </a:r>
            <a:r>
              <a:rPr lang="it-IT" sz="1200" dirty="0"/>
              <a:t> </a:t>
            </a:r>
            <a:r>
              <a:rPr lang="it-IT" sz="1200" dirty="0" err="1"/>
              <a:t>will</a:t>
            </a:r>
            <a:r>
              <a:rPr lang="it-IT" sz="1200" dirty="0"/>
              <a:t> be </a:t>
            </a:r>
            <a:r>
              <a:rPr lang="it-IT" sz="1200" dirty="0" err="1"/>
              <a:t>computed</a:t>
            </a:r>
            <a:r>
              <a:rPr lang="it-IT" sz="1200" dirty="0"/>
              <a:t> </a:t>
            </a:r>
            <a:r>
              <a:rPr lang="it-IT" sz="1200" dirty="0" err="1"/>
              <a:t>as</a:t>
            </a:r>
            <a:r>
              <a:rPr lang="it-IT" sz="1200" dirty="0"/>
              <a:t> a </a:t>
            </a:r>
            <a:r>
              <a:rPr lang="it-IT" sz="1200" dirty="0" err="1"/>
              <a:t>distribution</a:t>
            </a:r>
            <a:r>
              <a:rPr lang="it-IT" sz="1200" dirty="0"/>
              <a:t> </a:t>
            </a:r>
            <a:r>
              <a:rPr lang="it-IT" sz="1200" dirty="0" err="1"/>
              <a:t>length</a:t>
            </a:r>
            <a:endParaRPr lang="it-IT" sz="12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6803ACD-0876-163C-4288-95532440E8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1460" y="3390139"/>
            <a:ext cx="2805692" cy="197332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B89C92D-3D9C-9B31-4041-18990B0E35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4800" y="1385988"/>
            <a:ext cx="3609542" cy="253869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0177C99-F2B8-3277-4B33-30AB63EB02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02555" y="4242674"/>
            <a:ext cx="2729478" cy="191972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78212D3-42A4-4C94-CEFA-58B1AB0B95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25268" y="2224231"/>
            <a:ext cx="2906765" cy="204441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C5357D7-4818-A180-5A2E-732EAE7FFF8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3776" y="4093802"/>
            <a:ext cx="2906765" cy="204441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BC53B00-EC53-24F0-600A-C5476FB2536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06209" y="394250"/>
            <a:ext cx="2729478" cy="191972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53926A8-412B-984F-6654-521F9F806F7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68945" y="231726"/>
            <a:ext cx="2906767" cy="204441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94809717-762A-2DAA-A802-6B113A094CA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52174" y="2451207"/>
            <a:ext cx="2646934" cy="186166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7E9E3E76-06C4-FE04-E726-0FE3E0656DC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366978" y="4631846"/>
            <a:ext cx="2646933" cy="1861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46779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FDC9C0D-2AD7-E712-2B38-4174C617D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42</a:t>
            </a:fld>
            <a:endParaRPr lang="it-IT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7D0609A2-26EA-1350-79AF-EAD03411D9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4219" y="252538"/>
            <a:ext cx="3545756" cy="596665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FC62304-AD90-5E8E-CD1F-94BC2B31CF61}"/>
              </a:ext>
            </a:extLst>
          </p:cNvPr>
          <p:cNvSpPr/>
          <p:nvPr/>
        </p:nvSpPr>
        <p:spPr>
          <a:xfrm>
            <a:off x="7794066" y="136525"/>
            <a:ext cx="4072397" cy="6219825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8FE6D4-B74A-B818-A8B4-51940611CC25}"/>
              </a:ext>
            </a:extLst>
          </p:cNvPr>
          <p:cNvSpPr txBox="1"/>
          <p:nvPr/>
        </p:nvSpPr>
        <p:spPr>
          <a:xfrm>
            <a:off x="224800" y="9105"/>
            <a:ext cx="587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6_ new </a:t>
            </a:r>
            <a:r>
              <a:rPr lang="it-IT" dirty="0" err="1"/>
              <a:t>shoots</a:t>
            </a:r>
            <a:r>
              <a:rPr lang="it-IT" dirty="0"/>
              <a:t> </a:t>
            </a:r>
            <a:r>
              <a:rPr lang="it-IT" dirty="0" err="1"/>
              <a:t>length</a:t>
            </a:r>
            <a:r>
              <a:rPr lang="it-IT" dirty="0"/>
              <a:t>: INVESTIGATE SHOOT SCALE</a:t>
            </a:r>
          </a:p>
        </p:txBody>
      </p:sp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id="{09FC78B0-CCFE-2EB5-B8D6-D9C0D5E2A5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743" y="468498"/>
            <a:ext cx="2887608" cy="187575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506D724-76DC-A51C-BF85-F109E904DCE2}"/>
              </a:ext>
            </a:extLst>
          </p:cNvPr>
          <p:cNvSpPr/>
          <p:nvPr/>
        </p:nvSpPr>
        <p:spPr>
          <a:xfrm>
            <a:off x="150201" y="394250"/>
            <a:ext cx="3056691" cy="2056957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5" name="Picture 14" descr="Diagram&#10;&#10;Description automatically generated">
            <a:extLst>
              <a:ext uri="{FF2B5EF4-FFF2-40B4-BE49-F238E27FC236}">
                <a16:creationId xmlns:a16="http://schemas.microsoft.com/office/drawing/2014/main" id="{F01ED72A-1F4C-F8F5-D17D-1C837CF3449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010" t="-1550" r="13500" b="85945"/>
          <a:stretch/>
        </p:blipFill>
        <p:spPr>
          <a:xfrm>
            <a:off x="2143845" y="452685"/>
            <a:ext cx="591671" cy="292666"/>
          </a:xfrm>
          <a:prstGeom prst="ellipse">
            <a:avLst/>
          </a:prstGeom>
        </p:spPr>
      </p:pic>
      <p:pic>
        <p:nvPicPr>
          <p:cNvPr id="16" name="Picture 15" descr="Diagram&#10;&#10;Description automatically generated">
            <a:extLst>
              <a:ext uri="{FF2B5EF4-FFF2-40B4-BE49-F238E27FC236}">
                <a16:creationId xmlns:a16="http://schemas.microsoft.com/office/drawing/2014/main" id="{BF138620-7355-9591-7753-5641DE0207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4" t="15978" r="8965" b="36851"/>
          <a:stretch/>
        </p:blipFill>
        <p:spPr>
          <a:xfrm>
            <a:off x="7794067" y="1193470"/>
            <a:ext cx="3150472" cy="281445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54DD65E-3F4F-B2B7-0BEB-BB5DBEB34A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3065" y="335828"/>
            <a:ext cx="4855275" cy="36488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68C5BAC-53E7-9432-9A5A-EE337A8DBA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56642" y="3246437"/>
            <a:ext cx="4103333" cy="30588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7A03963-3B9E-A8C5-5D26-0AB71F8F27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1264" y="2321382"/>
            <a:ext cx="5439652" cy="4034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1769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FDC9C0D-2AD7-E712-2B38-4174C617D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43</a:t>
            </a:fld>
            <a:endParaRPr lang="it-IT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7D0609A2-26EA-1350-79AF-EAD03411D9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4219" y="252538"/>
            <a:ext cx="3545756" cy="596665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FC62304-AD90-5E8E-CD1F-94BC2B31CF61}"/>
              </a:ext>
            </a:extLst>
          </p:cNvPr>
          <p:cNvSpPr/>
          <p:nvPr/>
        </p:nvSpPr>
        <p:spPr>
          <a:xfrm>
            <a:off x="7794066" y="136525"/>
            <a:ext cx="4072397" cy="6219825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8FE6D4-B74A-B818-A8B4-51940611CC25}"/>
              </a:ext>
            </a:extLst>
          </p:cNvPr>
          <p:cNvSpPr txBox="1"/>
          <p:nvPr/>
        </p:nvSpPr>
        <p:spPr>
          <a:xfrm>
            <a:off x="224800" y="9105"/>
            <a:ext cx="587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6_ new </a:t>
            </a:r>
            <a:r>
              <a:rPr lang="it-IT" dirty="0" err="1"/>
              <a:t>shoots</a:t>
            </a:r>
            <a:r>
              <a:rPr lang="it-IT" dirty="0"/>
              <a:t> </a:t>
            </a:r>
            <a:r>
              <a:rPr lang="it-IT" dirty="0" err="1"/>
              <a:t>length</a:t>
            </a:r>
            <a:r>
              <a:rPr lang="it-IT" dirty="0"/>
              <a:t>: INVESTIGATE SHOOT SCALE</a:t>
            </a:r>
          </a:p>
        </p:txBody>
      </p:sp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id="{09FC78B0-CCFE-2EB5-B8D6-D9C0D5E2A5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743" y="468498"/>
            <a:ext cx="2887608" cy="187575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506D724-76DC-A51C-BF85-F109E904DCE2}"/>
              </a:ext>
            </a:extLst>
          </p:cNvPr>
          <p:cNvSpPr/>
          <p:nvPr/>
        </p:nvSpPr>
        <p:spPr>
          <a:xfrm>
            <a:off x="150201" y="394250"/>
            <a:ext cx="3056691" cy="2056957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5" name="Picture 14" descr="Diagram&#10;&#10;Description automatically generated">
            <a:extLst>
              <a:ext uri="{FF2B5EF4-FFF2-40B4-BE49-F238E27FC236}">
                <a16:creationId xmlns:a16="http://schemas.microsoft.com/office/drawing/2014/main" id="{F01ED72A-1F4C-F8F5-D17D-1C837CF3449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010" t="-1550" r="13500" b="85945"/>
          <a:stretch/>
        </p:blipFill>
        <p:spPr>
          <a:xfrm>
            <a:off x="2143845" y="452685"/>
            <a:ext cx="591671" cy="292666"/>
          </a:xfrm>
          <a:prstGeom prst="ellipse">
            <a:avLst/>
          </a:prstGeom>
        </p:spPr>
      </p:pic>
      <p:pic>
        <p:nvPicPr>
          <p:cNvPr id="16" name="Picture 15" descr="Diagram&#10;&#10;Description automatically generated">
            <a:extLst>
              <a:ext uri="{FF2B5EF4-FFF2-40B4-BE49-F238E27FC236}">
                <a16:creationId xmlns:a16="http://schemas.microsoft.com/office/drawing/2014/main" id="{BF138620-7355-9591-7753-5641DE0207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427" t="63845" r="8965" b="20232"/>
          <a:stretch/>
        </p:blipFill>
        <p:spPr>
          <a:xfrm>
            <a:off x="9185563" y="4049486"/>
            <a:ext cx="1758975" cy="95002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45326FD-B2E9-E1B9-030B-02F8266E1D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117" y="4308349"/>
            <a:ext cx="5942680" cy="2230563"/>
          </a:xfrm>
          <a:prstGeom prst="rect">
            <a:avLst/>
          </a:prstGeom>
        </p:spPr>
      </p:pic>
      <p:pic>
        <p:nvPicPr>
          <p:cNvPr id="20" name="Picture 19" descr="Chart, histogram&#10;&#10;Description automatically generated">
            <a:extLst>
              <a:ext uri="{FF2B5EF4-FFF2-40B4-BE49-F238E27FC236}">
                <a16:creationId xmlns:a16="http://schemas.microsoft.com/office/drawing/2014/main" id="{AFEA88ED-7290-8C9D-BD02-BAA4642676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7374" y="394250"/>
            <a:ext cx="4904826" cy="3678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57721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FDC9C0D-2AD7-E712-2B38-4174C617D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44</a:t>
            </a:fld>
            <a:endParaRPr lang="it-IT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7D0609A2-26EA-1350-79AF-EAD03411D9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4219" y="252538"/>
            <a:ext cx="3545756" cy="596665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FC62304-AD90-5E8E-CD1F-94BC2B31CF61}"/>
              </a:ext>
            </a:extLst>
          </p:cNvPr>
          <p:cNvSpPr/>
          <p:nvPr/>
        </p:nvSpPr>
        <p:spPr>
          <a:xfrm>
            <a:off x="7794066" y="136525"/>
            <a:ext cx="4072397" cy="6219825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8FE6D4-B74A-B818-A8B4-51940611CC25}"/>
              </a:ext>
            </a:extLst>
          </p:cNvPr>
          <p:cNvSpPr txBox="1"/>
          <p:nvPr/>
        </p:nvSpPr>
        <p:spPr>
          <a:xfrm>
            <a:off x="224800" y="9105"/>
            <a:ext cx="6740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6_ new </a:t>
            </a:r>
            <a:r>
              <a:rPr lang="it-IT" dirty="0" err="1"/>
              <a:t>shoots</a:t>
            </a:r>
            <a:r>
              <a:rPr lang="it-IT" dirty="0"/>
              <a:t> </a:t>
            </a:r>
            <a:r>
              <a:rPr lang="it-IT" dirty="0" err="1"/>
              <a:t>length</a:t>
            </a:r>
            <a:r>
              <a:rPr lang="it-IT" dirty="0"/>
              <a:t>: INVESTIGATE SHOOT SCALE</a:t>
            </a:r>
          </a:p>
        </p:txBody>
      </p:sp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id="{09FC78B0-CCFE-2EB5-B8D6-D9C0D5E2A5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743" y="468498"/>
            <a:ext cx="2887608" cy="187575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506D724-76DC-A51C-BF85-F109E904DCE2}"/>
              </a:ext>
            </a:extLst>
          </p:cNvPr>
          <p:cNvSpPr/>
          <p:nvPr/>
        </p:nvSpPr>
        <p:spPr>
          <a:xfrm>
            <a:off x="150201" y="394250"/>
            <a:ext cx="3056691" cy="2056957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5" name="Picture 14" descr="Diagram&#10;&#10;Description automatically generated">
            <a:extLst>
              <a:ext uri="{FF2B5EF4-FFF2-40B4-BE49-F238E27FC236}">
                <a16:creationId xmlns:a16="http://schemas.microsoft.com/office/drawing/2014/main" id="{F01ED72A-1F4C-F8F5-D17D-1C837CF3449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2" t="-1554" r="82685" b="84308"/>
          <a:stretch/>
        </p:blipFill>
        <p:spPr>
          <a:xfrm>
            <a:off x="234742" y="452685"/>
            <a:ext cx="502925" cy="323402"/>
          </a:xfrm>
          <a:prstGeom prst="ellipse">
            <a:avLst/>
          </a:prstGeom>
        </p:spPr>
      </p:pic>
      <p:pic>
        <p:nvPicPr>
          <p:cNvPr id="16" name="Picture 15" descr="Diagram&#10;&#10;Description automatically generated">
            <a:extLst>
              <a:ext uri="{FF2B5EF4-FFF2-40B4-BE49-F238E27FC236}">
                <a16:creationId xmlns:a16="http://schemas.microsoft.com/office/drawing/2014/main" id="{BF138620-7355-9591-7753-5641DE0207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385" t="-1013" r="8966" b="87748"/>
          <a:stretch/>
        </p:blipFill>
        <p:spPr>
          <a:xfrm>
            <a:off x="9219561" y="179822"/>
            <a:ext cx="1724977" cy="79145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69C0EFE-FCBC-61EA-62DA-39221CF8490E}"/>
              </a:ext>
            </a:extLst>
          </p:cNvPr>
          <p:cNvSpPr txBox="1"/>
          <p:nvPr/>
        </p:nvSpPr>
        <p:spPr>
          <a:xfrm>
            <a:off x="3886517" y="3191098"/>
            <a:ext cx="3004457" cy="276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1200" dirty="0" err="1"/>
              <a:t>It</a:t>
            </a:r>
            <a:r>
              <a:rPr lang="it-IT" sz="1200" dirty="0"/>
              <a:t> </a:t>
            </a:r>
            <a:r>
              <a:rPr lang="it-IT" sz="1200" dirty="0" err="1"/>
              <a:t>seems</a:t>
            </a:r>
            <a:r>
              <a:rPr lang="it-IT" sz="1200" dirty="0"/>
              <a:t> </a:t>
            </a:r>
            <a:r>
              <a:rPr lang="it-IT" sz="1200" dirty="0" err="1"/>
              <a:t>that</a:t>
            </a:r>
            <a:r>
              <a:rPr lang="it-IT" sz="1200" dirty="0"/>
              <a:t> </a:t>
            </a:r>
            <a:r>
              <a:rPr lang="it-IT" sz="1200" dirty="0" err="1"/>
              <a:t>rank</a:t>
            </a:r>
            <a:r>
              <a:rPr lang="it-IT" sz="1200" dirty="0"/>
              <a:t> </a:t>
            </a:r>
            <a:r>
              <a:rPr lang="it-IT" sz="1200" dirty="0" err="1"/>
              <a:t>influences</a:t>
            </a:r>
            <a:r>
              <a:rPr lang="it-IT" sz="1200" dirty="0"/>
              <a:t> the </a:t>
            </a:r>
            <a:r>
              <a:rPr lang="it-IT" sz="1200" dirty="0" err="1"/>
              <a:t>length</a:t>
            </a:r>
            <a:endParaRPr lang="it-IT" sz="1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EA8D3F8-AE66-14DC-F2CC-CCCEB8DDB1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2691" y="2609406"/>
            <a:ext cx="3486625" cy="245224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A467689-98DD-E011-F603-9C01D90F0A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522" y="2147583"/>
            <a:ext cx="3008898" cy="211624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D0087C5-744F-6C10-D04C-C85BB5FC83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24610" y="3698531"/>
            <a:ext cx="4173619" cy="293542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F0AB774-BDB6-1AB2-60B9-5356841343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35517" y="522673"/>
            <a:ext cx="3199843" cy="2250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83081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FDC9C0D-2AD7-E712-2B38-4174C617D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45</a:t>
            </a:fld>
            <a:endParaRPr lang="it-IT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7D0609A2-26EA-1350-79AF-EAD03411D9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4219" y="252538"/>
            <a:ext cx="3545756" cy="596665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FC62304-AD90-5E8E-CD1F-94BC2B31CF61}"/>
              </a:ext>
            </a:extLst>
          </p:cNvPr>
          <p:cNvSpPr/>
          <p:nvPr/>
        </p:nvSpPr>
        <p:spPr>
          <a:xfrm>
            <a:off x="7794066" y="136525"/>
            <a:ext cx="4072397" cy="6219825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8FE6D4-B74A-B818-A8B4-51940611CC25}"/>
              </a:ext>
            </a:extLst>
          </p:cNvPr>
          <p:cNvSpPr txBox="1"/>
          <p:nvPr/>
        </p:nvSpPr>
        <p:spPr>
          <a:xfrm>
            <a:off x="224800" y="9105"/>
            <a:ext cx="6740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6_ new </a:t>
            </a:r>
            <a:r>
              <a:rPr lang="it-IT" dirty="0" err="1"/>
              <a:t>shoots</a:t>
            </a:r>
            <a:r>
              <a:rPr lang="it-IT" dirty="0"/>
              <a:t> </a:t>
            </a:r>
            <a:r>
              <a:rPr lang="it-IT" dirty="0" err="1"/>
              <a:t>length</a:t>
            </a:r>
            <a:r>
              <a:rPr lang="it-IT" dirty="0"/>
              <a:t>: INVESTIGATE SHOOT SCALE</a:t>
            </a:r>
          </a:p>
        </p:txBody>
      </p:sp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id="{09FC78B0-CCFE-2EB5-B8D6-D9C0D5E2A5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743" y="468498"/>
            <a:ext cx="2887608" cy="187575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506D724-76DC-A51C-BF85-F109E904DCE2}"/>
              </a:ext>
            </a:extLst>
          </p:cNvPr>
          <p:cNvSpPr/>
          <p:nvPr/>
        </p:nvSpPr>
        <p:spPr>
          <a:xfrm>
            <a:off x="150201" y="394250"/>
            <a:ext cx="3056691" cy="2056957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5" name="Picture 14" descr="Diagram&#10;&#10;Description automatically generated">
            <a:extLst>
              <a:ext uri="{FF2B5EF4-FFF2-40B4-BE49-F238E27FC236}">
                <a16:creationId xmlns:a16="http://schemas.microsoft.com/office/drawing/2014/main" id="{F01ED72A-1F4C-F8F5-D17D-1C837CF3449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2" t="-1554" r="82685" b="84308"/>
          <a:stretch/>
        </p:blipFill>
        <p:spPr>
          <a:xfrm>
            <a:off x="234742" y="452685"/>
            <a:ext cx="502925" cy="323402"/>
          </a:xfrm>
          <a:prstGeom prst="ellipse">
            <a:avLst/>
          </a:prstGeom>
        </p:spPr>
      </p:pic>
      <p:pic>
        <p:nvPicPr>
          <p:cNvPr id="16" name="Picture 15" descr="Diagram&#10;&#10;Description automatically generated">
            <a:extLst>
              <a:ext uri="{FF2B5EF4-FFF2-40B4-BE49-F238E27FC236}">
                <a16:creationId xmlns:a16="http://schemas.microsoft.com/office/drawing/2014/main" id="{BF138620-7355-9591-7753-5641DE0207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4" t="15181" r="8965" b="35558"/>
          <a:stretch/>
        </p:blipFill>
        <p:spPr>
          <a:xfrm>
            <a:off x="7794067" y="1145968"/>
            <a:ext cx="3150472" cy="293914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C043EE4-0C3E-6AF7-0D01-C74E684449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3443" y="353563"/>
            <a:ext cx="4400776" cy="421661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12B473A-D9D2-8815-8C5C-4F84880292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198" y="2509642"/>
            <a:ext cx="3111660" cy="404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14613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FDC9C0D-2AD7-E712-2B38-4174C617D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46</a:t>
            </a:fld>
            <a:endParaRPr lang="it-IT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7D0609A2-26EA-1350-79AF-EAD03411D9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4219" y="252538"/>
            <a:ext cx="3545756" cy="596665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FC62304-AD90-5E8E-CD1F-94BC2B31CF61}"/>
              </a:ext>
            </a:extLst>
          </p:cNvPr>
          <p:cNvSpPr/>
          <p:nvPr/>
        </p:nvSpPr>
        <p:spPr>
          <a:xfrm>
            <a:off x="7794066" y="136525"/>
            <a:ext cx="4072397" cy="6219825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8FE6D4-B74A-B818-A8B4-51940611CC25}"/>
              </a:ext>
            </a:extLst>
          </p:cNvPr>
          <p:cNvSpPr txBox="1"/>
          <p:nvPr/>
        </p:nvSpPr>
        <p:spPr>
          <a:xfrm>
            <a:off x="224800" y="9105"/>
            <a:ext cx="6740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6_ new </a:t>
            </a:r>
            <a:r>
              <a:rPr lang="it-IT" dirty="0" err="1"/>
              <a:t>shoots</a:t>
            </a:r>
            <a:r>
              <a:rPr lang="it-IT" dirty="0"/>
              <a:t> </a:t>
            </a:r>
            <a:r>
              <a:rPr lang="it-IT" dirty="0" err="1"/>
              <a:t>length</a:t>
            </a:r>
            <a:r>
              <a:rPr lang="it-IT" dirty="0"/>
              <a:t>: INVESTIGATE SHOOT SCALE</a:t>
            </a:r>
          </a:p>
        </p:txBody>
      </p:sp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id="{09FC78B0-CCFE-2EB5-B8D6-D9C0D5E2A5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743" y="468498"/>
            <a:ext cx="2887608" cy="187575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506D724-76DC-A51C-BF85-F109E904DCE2}"/>
              </a:ext>
            </a:extLst>
          </p:cNvPr>
          <p:cNvSpPr/>
          <p:nvPr/>
        </p:nvSpPr>
        <p:spPr>
          <a:xfrm>
            <a:off x="150201" y="394250"/>
            <a:ext cx="3056691" cy="2056957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5" name="Picture 14" descr="Diagram&#10;&#10;Description automatically generated">
            <a:extLst>
              <a:ext uri="{FF2B5EF4-FFF2-40B4-BE49-F238E27FC236}">
                <a16:creationId xmlns:a16="http://schemas.microsoft.com/office/drawing/2014/main" id="{F01ED72A-1F4C-F8F5-D17D-1C837CF3449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2" t="-1554" r="82685" b="84308"/>
          <a:stretch/>
        </p:blipFill>
        <p:spPr>
          <a:xfrm>
            <a:off x="234742" y="452685"/>
            <a:ext cx="502925" cy="323402"/>
          </a:xfrm>
          <a:prstGeom prst="ellipse">
            <a:avLst/>
          </a:prstGeom>
        </p:spPr>
      </p:pic>
      <p:pic>
        <p:nvPicPr>
          <p:cNvPr id="16" name="Picture 15" descr="Diagram&#10;&#10;Description automatically generated">
            <a:extLst>
              <a:ext uri="{FF2B5EF4-FFF2-40B4-BE49-F238E27FC236}">
                <a16:creationId xmlns:a16="http://schemas.microsoft.com/office/drawing/2014/main" id="{BF138620-7355-9591-7753-5641DE0207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763" t="63447" r="8965" b="21924"/>
          <a:stretch/>
        </p:blipFill>
        <p:spPr>
          <a:xfrm>
            <a:off x="9197439" y="4025735"/>
            <a:ext cx="1747100" cy="872836"/>
          </a:xfrm>
          <a:prstGeom prst="rect">
            <a:avLst/>
          </a:prstGeom>
        </p:spPr>
      </p:pic>
      <p:pic>
        <p:nvPicPr>
          <p:cNvPr id="19" name="Picture 18" descr="Chart, scatter chart&#10;&#10;Description automatically generated">
            <a:extLst>
              <a:ext uri="{FF2B5EF4-FFF2-40B4-BE49-F238E27FC236}">
                <a16:creationId xmlns:a16="http://schemas.microsoft.com/office/drawing/2014/main" id="{C49B2C51-8CE3-BE49-AB68-62D40C1646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0017" y="418398"/>
            <a:ext cx="4588252" cy="3441189"/>
          </a:xfrm>
          <a:prstGeom prst="rect">
            <a:avLst/>
          </a:prstGeom>
        </p:spPr>
      </p:pic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B96894C4-DC54-FADA-7FFF-DA8A143818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8557" y="326849"/>
            <a:ext cx="2961735" cy="1518150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F3F175A7-0DDC-42FD-E0A7-FD999949B431}"/>
              </a:ext>
            </a:extLst>
          </p:cNvPr>
          <p:cNvSpPr/>
          <p:nvPr/>
        </p:nvSpPr>
        <p:spPr>
          <a:xfrm>
            <a:off x="8898557" y="291450"/>
            <a:ext cx="749325" cy="721615"/>
          </a:xfrm>
          <a:prstGeom prst="ellipse">
            <a:avLst/>
          </a:prstGeom>
          <a:solidFill>
            <a:schemeClr val="accent4">
              <a:lumMod val="75000"/>
              <a:alpha val="30000"/>
            </a:schemeClr>
          </a:solidFill>
          <a:ln>
            <a:solidFill>
              <a:srgbClr val="5E4A26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DBA9257-F06A-7385-1129-C9F462AEE4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0201" y="2525455"/>
            <a:ext cx="4665355" cy="3624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95172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FDC9C0D-2AD7-E712-2B38-4174C617D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47</a:t>
            </a:fld>
            <a:endParaRPr lang="it-I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8FE6D4-B74A-B818-A8B4-51940611CC25}"/>
              </a:ext>
            </a:extLst>
          </p:cNvPr>
          <p:cNvSpPr txBox="1"/>
          <p:nvPr/>
        </p:nvSpPr>
        <p:spPr>
          <a:xfrm>
            <a:off x="224800" y="9105"/>
            <a:ext cx="6740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How </a:t>
            </a:r>
            <a:r>
              <a:rPr lang="it-IT" dirty="0" err="1"/>
              <a:t>many</a:t>
            </a:r>
            <a:r>
              <a:rPr lang="it-IT" dirty="0"/>
              <a:t> nuts</a:t>
            </a: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B96894C4-DC54-FADA-7FFF-DA8A143818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104" y="652257"/>
            <a:ext cx="2961735" cy="1518150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F3F175A7-0DDC-42FD-E0A7-FD999949B431}"/>
              </a:ext>
            </a:extLst>
          </p:cNvPr>
          <p:cNvSpPr/>
          <p:nvPr/>
        </p:nvSpPr>
        <p:spPr>
          <a:xfrm>
            <a:off x="579892" y="582395"/>
            <a:ext cx="749325" cy="721615"/>
          </a:xfrm>
          <a:prstGeom prst="ellipse">
            <a:avLst/>
          </a:prstGeom>
          <a:solidFill>
            <a:schemeClr val="accent4">
              <a:lumMod val="75000"/>
              <a:alpha val="30000"/>
            </a:schemeClr>
          </a:solidFill>
          <a:ln>
            <a:solidFill>
              <a:srgbClr val="5E4A26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0B6CB59-3409-20F6-311B-740C22D863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65" y="2341065"/>
            <a:ext cx="3753043" cy="2508379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38ED28CD-9BAF-EA4D-678D-127CEC60FB7F}"/>
              </a:ext>
            </a:extLst>
          </p:cNvPr>
          <p:cNvSpPr/>
          <p:nvPr/>
        </p:nvSpPr>
        <p:spPr>
          <a:xfrm>
            <a:off x="760021" y="2565070"/>
            <a:ext cx="237506" cy="160317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1ADA64A-F222-171E-1388-774BFB9F65DA}"/>
              </a:ext>
            </a:extLst>
          </p:cNvPr>
          <p:cNvCxnSpPr>
            <a:stCxn id="10" idx="6"/>
          </p:cNvCxnSpPr>
          <p:nvPr/>
        </p:nvCxnSpPr>
        <p:spPr>
          <a:xfrm flipV="1">
            <a:off x="997527" y="1799112"/>
            <a:ext cx="3152899" cy="8461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8BC04AC3-AC9F-8576-5AF7-0A5D7B0F4938}"/>
              </a:ext>
            </a:extLst>
          </p:cNvPr>
          <p:cNvSpPr txBox="1"/>
          <p:nvPr/>
        </p:nvSpPr>
        <p:spPr>
          <a:xfrm>
            <a:off x="4003143" y="1298840"/>
            <a:ext cx="29617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Bud scale. </a:t>
            </a:r>
            <a:r>
              <a:rPr lang="it-IT" dirty="0" err="1"/>
              <a:t>Taking</a:t>
            </a:r>
            <a:r>
              <a:rPr lang="it-IT" dirty="0"/>
              <a:t> just M </a:t>
            </a:r>
            <a:r>
              <a:rPr lang="it-IT" dirty="0" err="1"/>
              <a:t>buds</a:t>
            </a:r>
            <a:r>
              <a:rPr lang="it-IT" dirty="0"/>
              <a:t> (</a:t>
            </a:r>
            <a:r>
              <a:rPr lang="it-IT" dirty="0" err="1"/>
              <a:t>both</a:t>
            </a:r>
            <a:r>
              <a:rPr lang="it-IT" dirty="0"/>
              <a:t> in sylleptic and </a:t>
            </a:r>
            <a:r>
              <a:rPr lang="it-IT" dirty="0" err="1"/>
              <a:t>proleptic</a:t>
            </a:r>
            <a:r>
              <a:rPr lang="it-IT" dirty="0"/>
              <a:t>)</a:t>
            </a:r>
          </a:p>
        </p:txBody>
      </p:sp>
      <p:pic>
        <p:nvPicPr>
          <p:cNvPr id="23" name="Picture 22" descr="Chart, scatter chart&#10;&#10;Description automatically generated">
            <a:extLst>
              <a:ext uri="{FF2B5EF4-FFF2-40B4-BE49-F238E27FC236}">
                <a16:creationId xmlns:a16="http://schemas.microsoft.com/office/drawing/2014/main" id="{C6F6E84E-6B7D-8771-DD7B-205AB107C3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0739" y="2453880"/>
            <a:ext cx="5108497" cy="3831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3069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40AC5CFC-FDD3-CED5-D43B-6DC1281ED1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6078" y="1790902"/>
            <a:ext cx="7803465" cy="4784103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76A6562-8097-0DF0-380A-075FC02FD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48</a:t>
            </a:fld>
            <a:endParaRPr lang="it-IT"/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4EFF29AF-7FD2-3772-00D9-FE03834FF1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83" y="203481"/>
            <a:ext cx="3528808" cy="2292271"/>
          </a:xfrm>
          <a:prstGeom prst="rect">
            <a:avLst/>
          </a:prstGeom>
        </p:spPr>
      </p:pic>
      <p:sp>
        <p:nvSpPr>
          <p:cNvPr id="9" name="Rectangle 8">
            <a:hlinkClick r:id="rId4" action="ppaction://hlinksldjump"/>
            <a:extLst>
              <a:ext uri="{FF2B5EF4-FFF2-40B4-BE49-F238E27FC236}">
                <a16:creationId xmlns:a16="http://schemas.microsoft.com/office/drawing/2014/main" id="{4543C6F2-D2FB-BC4C-A8C0-A6DD24A5E3AD}"/>
              </a:ext>
            </a:extLst>
          </p:cNvPr>
          <p:cNvSpPr/>
          <p:nvPr/>
        </p:nvSpPr>
        <p:spPr>
          <a:xfrm>
            <a:off x="7410202" y="3616037"/>
            <a:ext cx="843148" cy="6620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0" name="Rectangle 9">
            <a:hlinkClick r:id="rId5" action="ppaction://hlinksldjump"/>
            <a:extLst>
              <a:ext uri="{FF2B5EF4-FFF2-40B4-BE49-F238E27FC236}">
                <a16:creationId xmlns:a16="http://schemas.microsoft.com/office/drawing/2014/main" id="{5834FDA9-0FBF-6B40-D558-419B7D4C7D44}"/>
              </a:ext>
            </a:extLst>
          </p:cNvPr>
          <p:cNvSpPr/>
          <p:nvPr/>
        </p:nvSpPr>
        <p:spPr>
          <a:xfrm>
            <a:off x="7366659" y="5078208"/>
            <a:ext cx="843148" cy="6620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1" name="Rectangle 10">
            <a:hlinkClick r:id="rId6" action="ppaction://hlinksldjump"/>
            <a:extLst>
              <a:ext uri="{FF2B5EF4-FFF2-40B4-BE49-F238E27FC236}">
                <a16:creationId xmlns:a16="http://schemas.microsoft.com/office/drawing/2014/main" id="{4800FFAF-36CA-260C-8136-06C016A88E01}"/>
              </a:ext>
            </a:extLst>
          </p:cNvPr>
          <p:cNvSpPr/>
          <p:nvPr/>
        </p:nvSpPr>
        <p:spPr>
          <a:xfrm>
            <a:off x="9139052" y="4278086"/>
            <a:ext cx="843148" cy="6620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2" name="Rectangle 11">
            <a:hlinkClick r:id="rId7" action="ppaction://hlinksldjump"/>
            <a:extLst>
              <a:ext uri="{FF2B5EF4-FFF2-40B4-BE49-F238E27FC236}">
                <a16:creationId xmlns:a16="http://schemas.microsoft.com/office/drawing/2014/main" id="{0B97E0D8-DBC7-5BBA-8218-D2342129949C}"/>
              </a:ext>
            </a:extLst>
          </p:cNvPr>
          <p:cNvSpPr/>
          <p:nvPr/>
        </p:nvSpPr>
        <p:spPr>
          <a:xfrm>
            <a:off x="8801724" y="2953988"/>
            <a:ext cx="843148" cy="6620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3" name="Rectangle 12">
            <a:hlinkClick r:id="rId8" action="ppaction://hlinksldjump"/>
            <a:extLst>
              <a:ext uri="{FF2B5EF4-FFF2-40B4-BE49-F238E27FC236}">
                <a16:creationId xmlns:a16="http://schemas.microsoft.com/office/drawing/2014/main" id="{427C6F19-10C8-3D1F-2229-497524270499}"/>
              </a:ext>
            </a:extLst>
          </p:cNvPr>
          <p:cNvSpPr/>
          <p:nvPr/>
        </p:nvSpPr>
        <p:spPr>
          <a:xfrm>
            <a:off x="10510652" y="5078207"/>
            <a:ext cx="843148" cy="6620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4" name="Rectangle 13">
            <a:hlinkClick r:id="rId9" action="ppaction://hlinksldjump"/>
            <a:extLst>
              <a:ext uri="{FF2B5EF4-FFF2-40B4-BE49-F238E27FC236}">
                <a16:creationId xmlns:a16="http://schemas.microsoft.com/office/drawing/2014/main" id="{9A38AD41-8852-07E7-03CA-B7BA54EFE021}"/>
              </a:ext>
            </a:extLst>
          </p:cNvPr>
          <p:cNvSpPr/>
          <p:nvPr/>
        </p:nvSpPr>
        <p:spPr>
          <a:xfrm>
            <a:off x="9644872" y="1710396"/>
            <a:ext cx="843148" cy="6620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5" name="Rectangle 14">
            <a:hlinkClick r:id="rId10" action="ppaction://hlinksldjump"/>
            <a:extLst>
              <a:ext uri="{FF2B5EF4-FFF2-40B4-BE49-F238E27FC236}">
                <a16:creationId xmlns:a16="http://schemas.microsoft.com/office/drawing/2014/main" id="{7327B922-99D3-9796-3F28-10083DE7E1C8}"/>
              </a:ext>
            </a:extLst>
          </p:cNvPr>
          <p:cNvSpPr/>
          <p:nvPr/>
        </p:nvSpPr>
        <p:spPr>
          <a:xfrm>
            <a:off x="5789814" y="2633374"/>
            <a:ext cx="843148" cy="6620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6" name="Rectangle 15">
            <a:hlinkClick r:id="rId11" action="ppaction://hlinksldjump"/>
            <a:extLst>
              <a:ext uri="{FF2B5EF4-FFF2-40B4-BE49-F238E27FC236}">
                <a16:creationId xmlns:a16="http://schemas.microsoft.com/office/drawing/2014/main" id="{6806A16F-7FDA-FA07-9553-F9341B42E36B}"/>
              </a:ext>
            </a:extLst>
          </p:cNvPr>
          <p:cNvSpPr/>
          <p:nvPr/>
        </p:nvSpPr>
        <p:spPr>
          <a:xfrm>
            <a:off x="5471096" y="4804579"/>
            <a:ext cx="843148" cy="6620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7" name="Rectangle 16">
            <a:hlinkClick r:id="rId12" action="ppaction://hlinksldjump"/>
            <a:extLst>
              <a:ext uri="{FF2B5EF4-FFF2-40B4-BE49-F238E27FC236}">
                <a16:creationId xmlns:a16="http://schemas.microsoft.com/office/drawing/2014/main" id="{0288F626-44B1-EC15-7F3C-16AB56BB5388}"/>
              </a:ext>
            </a:extLst>
          </p:cNvPr>
          <p:cNvSpPr/>
          <p:nvPr/>
        </p:nvSpPr>
        <p:spPr>
          <a:xfrm>
            <a:off x="4478418" y="3633871"/>
            <a:ext cx="843148" cy="6620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8" name="Rectangle 17">
            <a:hlinkClick r:id="rId13" action="ppaction://hlinksldjump"/>
            <a:extLst>
              <a:ext uri="{FF2B5EF4-FFF2-40B4-BE49-F238E27FC236}">
                <a16:creationId xmlns:a16="http://schemas.microsoft.com/office/drawing/2014/main" id="{3097BE95-4271-3F05-7D47-F3AAFCF8CD01}"/>
              </a:ext>
            </a:extLst>
          </p:cNvPr>
          <p:cNvSpPr/>
          <p:nvPr/>
        </p:nvSpPr>
        <p:spPr>
          <a:xfrm>
            <a:off x="4345811" y="1765688"/>
            <a:ext cx="843148" cy="6620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E733251-568A-E746-4EB9-82C3D1541F1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267974" y="2807930"/>
            <a:ext cx="463574" cy="146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41939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FDC9C0D-2AD7-E712-2B38-4174C617D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49</a:t>
            </a:fld>
            <a:endParaRPr lang="it-I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8FE6D4-B74A-B818-A8B4-51940611CC25}"/>
              </a:ext>
            </a:extLst>
          </p:cNvPr>
          <p:cNvSpPr txBox="1"/>
          <p:nvPr/>
        </p:nvSpPr>
        <p:spPr>
          <a:xfrm>
            <a:off x="224800" y="9105"/>
            <a:ext cx="5440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1_ </a:t>
            </a:r>
            <a:r>
              <a:rPr lang="it-IT" dirty="0" err="1"/>
              <a:t>length</a:t>
            </a:r>
            <a:r>
              <a:rPr lang="it-IT" dirty="0"/>
              <a:t> ~ INVESTIGATE METAMER SCALE_MODEL</a:t>
            </a:r>
          </a:p>
        </p:txBody>
      </p:sp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id="{09FC78B0-CCFE-2EB5-B8D6-D9C0D5E2A5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743" y="468498"/>
            <a:ext cx="2887608" cy="187575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506D724-76DC-A51C-BF85-F109E904DCE2}"/>
              </a:ext>
            </a:extLst>
          </p:cNvPr>
          <p:cNvSpPr/>
          <p:nvPr/>
        </p:nvSpPr>
        <p:spPr>
          <a:xfrm>
            <a:off x="150201" y="394250"/>
            <a:ext cx="3056691" cy="2056957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5" name="Picture 14" descr="Diagram&#10;&#10;Description automatically generated">
            <a:extLst>
              <a:ext uri="{FF2B5EF4-FFF2-40B4-BE49-F238E27FC236}">
                <a16:creationId xmlns:a16="http://schemas.microsoft.com/office/drawing/2014/main" id="{F01ED72A-1F4C-F8F5-D17D-1C837CF3449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08" t="34292" r="41337" b="49891"/>
          <a:stretch/>
        </p:blipFill>
        <p:spPr>
          <a:xfrm>
            <a:off x="1309252" y="1124869"/>
            <a:ext cx="622406" cy="296678"/>
          </a:xfrm>
          <a:prstGeom prst="ellipse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51BE78A-2D17-C0DE-B28F-BF93268913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8842" y="394250"/>
            <a:ext cx="5593052" cy="27104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9C261E3-3C7A-8647-036B-31F7422429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743" y="3352698"/>
            <a:ext cx="6325787" cy="2660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9696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angle 63">
            <a:extLst>
              <a:ext uri="{FF2B5EF4-FFF2-40B4-BE49-F238E27FC236}">
                <a16:creationId xmlns:a16="http://schemas.microsoft.com/office/drawing/2014/main" id="{FD573424-E291-42DC-81E5-5FC2D119ACBE}"/>
              </a:ext>
            </a:extLst>
          </p:cNvPr>
          <p:cNvSpPr/>
          <p:nvPr/>
        </p:nvSpPr>
        <p:spPr>
          <a:xfrm>
            <a:off x="4995669" y="31721"/>
            <a:ext cx="2200667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Winter observation</a:t>
            </a: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21DFD159-F3BA-480D-BBD0-9F486C525D9A}"/>
              </a:ext>
            </a:extLst>
          </p:cNvPr>
          <p:cNvSpPr/>
          <p:nvPr/>
        </p:nvSpPr>
        <p:spPr>
          <a:xfrm>
            <a:off x="1176946" y="4449807"/>
            <a:ext cx="123825" cy="1524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8430BA3C-26F2-405C-AD49-FFF2158F8410}"/>
              </a:ext>
            </a:extLst>
          </p:cNvPr>
          <p:cNvSpPr/>
          <p:nvPr/>
        </p:nvSpPr>
        <p:spPr>
          <a:xfrm>
            <a:off x="1167420" y="4737402"/>
            <a:ext cx="123825" cy="152400"/>
          </a:xfrm>
          <a:prstGeom prst="ellipse">
            <a:avLst/>
          </a:prstGeom>
          <a:solidFill>
            <a:srgbClr val="FF66FF"/>
          </a:solidFill>
          <a:ln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7491321C-FD21-4DA6-8760-0030DAA3D9DD}"/>
              </a:ext>
            </a:extLst>
          </p:cNvPr>
          <p:cNvSpPr/>
          <p:nvPr/>
        </p:nvSpPr>
        <p:spPr>
          <a:xfrm>
            <a:off x="1167419" y="5061251"/>
            <a:ext cx="123825" cy="1524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ABD0379F-E0FB-4E18-BBD2-4A480D9AA6A1}"/>
              </a:ext>
            </a:extLst>
          </p:cNvPr>
          <p:cNvSpPr/>
          <p:nvPr/>
        </p:nvSpPr>
        <p:spPr>
          <a:xfrm>
            <a:off x="1206471" y="5385102"/>
            <a:ext cx="45719" cy="866775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F674EF46-7447-458E-84FB-ED375FEB38C1}"/>
              </a:ext>
            </a:extLst>
          </p:cNvPr>
          <p:cNvSpPr txBox="1"/>
          <p:nvPr/>
        </p:nvSpPr>
        <p:spPr>
          <a:xfrm>
            <a:off x="1658514" y="5499876"/>
            <a:ext cx="2422281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 err="1"/>
              <a:t>catkin</a:t>
            </a:r>
            <a:endParaRPr lang="it-IT" sz="2520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1537AB3-8833-4BFC-A059-283DBCBC8DB9}"/>
              </a:ext>
            </a:extLst>
          </p:cNvPr>
          <p:cNvSpPr txBox="1"/>
          <p:nvPr/>
        </p:nvSpPr>
        <p:spPr>
          <a:xfrm>
            <a:off x="1714325" y="4999524"/>
            <a:ext cx="2873619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Blind </a:t>
            </a:r>
            <a:r>
              <a:rPr lang="it-IT" sz="2520" dirty="0" err="1"/>
              <a:t>node</a:t>
            </a:r>
            <a:endParaRPr lang="it-IT" sz="2520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04233524-31A8-4D33-A0AF-486894D7DB52}"/>
              </a:ext>
            </a:extLst>
          </p:cNvPr>
          <p:cNvSpPr txBox="1"/>
          <p:nvPr/>
        </p:nvSpPr>
        <p:spPr>
          <a:xfrm>
            <a:off x="1657887" y="4669197"/>
            <a:ext cx="3219450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Mixed </a:t>
            </a:r>
            <a:r>
              <a:rPr lang="it-IT" sz="2520" dirty="0" err="1"/>
              <a:t>bud</a:t>
            </a:r>
            <a:endParaRPr lang="it-IT" sz="2520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07EEDDD3-35E9-4F94-996D-201C1F6DD38C}"/>
              </a:ext>
            </a:extLst>
          </p:cNvPr>
          <p:cNvSpPr txBox="1"/>
          <p:nvPr/>
        </p:nvSpPr>
        <p:spPr>
          <a:xfrm>
            <a:off x="1654481" y="4320696"/>
            <a:ext cx="2861896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vegetative </a:t>
            </a:r>
            <a:r>
              <a:rPr lang="it-IT" sz="2520" dirty="0" err="1"/>
              <a:t>bud</a:t>
            </a:r>
            <a:endParaRPr lang="it-IT" sz="2520" dirty="0"/>
          </a:p>
        </p:txBody>
      </p:sp>
      <p:pic>
        <p:nvPicPr>
          <p:cNvPr id="73" name="Picture 72" descr="A picture containing outdoor, sky, person, plant&#10;&#10;Description automatically generated">
            <a:extLst>
              <a:ext uri="{FF2B5EF4-FFF2-40B4-BE49-F238E27FC236}">
                <a16:creationId xmlns:a16="http://schemas.microsoft.com/office/drawing/2014/main" id="{385C3AE6-BCD0-40DF-AC47-47A6730EAC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1727" y="188476"/>
            <a:ext cx="3648384" cy="4864512"/>
          </a:xfrm>
          <a:prstGeom prst="rect">
            <a:avLst/>
          </a:prstGeom>
        </p:spPr>
      </p:pic>
      <p:sp>
        <p:nvSpPr>
          <p:cNvPr id="80" name="Oval 79">
            <a:extLst>
              <a:ext uri="{FF2B5EF4-FFF2-40B4-BE49-F238E27FC236}">
                <a16:creationId xmlns:a16="http://schemas.microsoft.com/office/drawing/2014/main" id="{B92E254F-AAC5-491B-AD8F-A7DA76D3D7F4}"/>
              </a:ext>
            </a:extLst>
          </p:cNvPr>
          <p:cNvSpPr/>
          <p:nvPr/>
        </p:nvSpPr>
        <p:spPr>
          <a:xfrm rot="1634335">
            <a:off x="8907396" y="1058301"/>
            <a:ext cx="530074" cy="120708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6CF9490F-498E-47D3-8F65-C5D2DE1D941C}"/>
              </a:ext>
            </a:extLst>
          </p:cNvPr>
          <p:cNvSpPr/>
          <p:nvPr/>
        </p:nvSpPr>
        <p:spPr>
          <a:xfrm rot="719367">
            <a:off x="9476252" y="1284677"/>
            <a:ext cx="530074" cy="120708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A22B399C-7F1D-4CF8-B7A9-413C39A38C01}"/>
              </a:ext>
            </a:extLst>
          </p:cNvPr>
          <p:cNvCxnSpPr>
            <a:cxnSpLocks/>
          </p:cNvCxnSpPr>
          <p:nvPr/>
        </p:nvCxnSpPr>
        <p:spPr>
          <a:xfrm>
            <a:off x="5523003" y="2533650"/>
            <a:ext cx="1194228" cy="319203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B1895C4B-B34A-4509-B18A-37D2CA058A0C}"/>
              </a:ext>
            </a:extLst>
          </p:cNvPr>
          <p:cNvCxnSpPr>
            <a:cxnSpLocks/>
            <a:stCxn id="80" idx="4"/>
          </p:cNvCxnSpPr>
          <p:nvPr/>
        </p:nvCxnSpPr>
        <p:spPr>
          <a:xfrm flipH="1">
            <a:off x="8020197" y="2198454"/>
            <a:ext cx="875994" cy="347539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3E94C985-3ECC-4EF1-86EB-9CDE274D23BB}"/>
              </a:ext>
            </a:extLst>
          </p:cNvPr>
          <p:cNvSpPr txBox="1"/>
          <p:nvPr/>
        </p:nvSpPr>
        <p:spPr>
          <a:xfrm>
            <a:off x="6096000" y="5899131"/>
            <a:ext cx="5578548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SYLLEPTIC SHOOTS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54D3B24-8628-4198-8020-A8B2F28B1A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2650" y="1140164"/>
            <a:ext cx="3614675" cy="3449043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7A28B62B-A2AE-418B-9F50-ADA3193613BC}"/>
              </a:ext>
            </a:extLst>
          </p:cNvPr>
          <p:cNvGrpSpPr/>
          <p:nvPr/>
        </p:nvGrpSpPr>
        <p:grpSpPr>
          <a:xfrm>
            <a:off x="2059634" y="1265407"/>
            <a:ext cx="3973489" cy="2088587"/>
            <a:chOff x="535632" y="1265405"/>
            <a:chExt cx="3973489" cy="2088587"/>
          </a:xfrm>
        </p:grpSpPr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C8EE418D-07EB-4FBD-A13F-5166C5E69977}"/>
                </a:ext>
              </a:extLst>
            </p:cNvPr>
            <p:cNvSpPr/>
            <p:nvPr/>
          </p:nvSpPr>
          <p:spPr>
            <a:xfrm rot="19891968">
              <a:off x="3632511" y="2162174"/>
              <a:ext cx="876610" cy="314325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520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597BF25B-54DB-4301-B005-89B1069B40DC}"/>
                </a:ext>
              </a:extLst>
            </p:cNvPr>
            <p:cNvSpPr/>
            <p:nvPr/>
          </p:nvSpPr>
          <p:spPr>
            <a:xfrm rot="21433891">
              <a:off x="2161691" y="1378999"/>
              <a:ext cx="876610" cy="50383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520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C2A0E3A8-5FDA-4927-B935-4123B3D6B8A3}"/>
                </a:ext>
              </a:extLst>
            </p:cNvPr>
            <p:cNvSpPr/>
            <p:nvPr/>
          </p:nvSpPr>
          <p:spPr>
            <a:xfrm rot="21433891">
              <a:off x="535632" y="2257538"/>
              <a:ext cx="876610" cy="39136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520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9278FEEC-44B1-4C11-A092-937A4A503A8F}"/>
                </a:ext>
              </a:extLst>
            </p:cNvPr>
            <p:cNvSpPr/>
            <p:nvPr/>
          </p:nvSpPr>
          <p:spPr>
            <a:xfrm rot="21433891">
              <a:off x="1901441" y="2818610"/>
              <a:ext cx="490127" cy="535382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52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2A0F7AA3-7E9A-4076-A7E2-ADD4773A09A2}"/>
                </a:ext>
              </a:extLst>
            </p:cNvPr>
            <p:cNvSpPr/>
            <p:nvPr/>
          </p:nvSpPr>
          <p:spPr>
            <a:xfrm rot="14874593">
              <a:off x="3107205" y="1546547"/>
              <a:ext cx="876610" cy="314325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520"/>
            </a:p>
          </p:txBody>
        </p:sp>
      </p:grp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8F8BE4F-815D-49C2-9240-D0C4C5199F54}"/>
              </a:ext>
            </a:extLst>
          </p:cNvPr>
          <p:cNvCxnSpPr/>
          <p:nvPr/>
        </p:nvCxnSpPr>
        <p:spPr>
          <a:xfrm>
            <a:off x="960446" y="4010480"/>
            <a:ext cx="506978" cy="0"/>
          </a:xfrm>
          <a:prstGeom prst="line">
            <a:avLst/>
          </a:prstGeom>
          <a:ln w="571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0F89F1C-0A56-41F1-A1C5-F9E51B02C131}"/>
              </a:ext>
            </a:extLst>
          </p:cNvPr>
          <p:cNvCxnSpPr/>
          <p:nvPr/>
        </p:nvCxnSpPr>
        <p:spPr>
          <a:xfrm>
            <a:off x="960446" y="4146977"/>
            <a:ext cx="506978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606250E-68AA-439B-994E-F39B6F6E0C9B}"/>
              </a:ext>
            </a:extLst>
          </p:cNvPr>
          <p:cNvSpPr txBox="1"/>
          <p:nvPr/>
        </p:nvSpPr>
        <p:spPr>
          <a:xfrm>
            <a:off x="1597762" y="3823812"/>
            <a:ext cx="29753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 err="1"/>
              <a:t>Proleptic</a:t>
            </a:r>
            <a:r>
              <a:rPr lang="it-IT" sz="1600" dirty="0"/>
              <a:t> </a:t>
            </a:r>
            <a:r>
              <a:rPr lang="it-IT" sz="1600" dirty="0" err="1"/>
              <a:t>shoot</a:t>
            </a:r>
            <a:r>
              <a:rPr lang="it-IT" sz="1600" dirty="0"/>
              <a:t> (</a:t>
            </a:r>
            <a:r>
              <a:rPr lang="it-IT" sz="1600" dirty="0" err="1"/>
              <a:t>referred</a:t>
            </a:r>
            <a:r>
              <a:rPr lang="it-IT" sz="1600" dirty="0"/>
              <a:t> to black)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9019588-DC9A-452D-B90D-55FD87947AF2}"/>
              </a:ext>
            </a:extLst>
          </p:cNvPr>
          <p:cNvSpPr txBox="1"/>
          <p:nvPr/>
        </p:nvSpPr>
        <p:spPr>
          <a:xfrm>
            <a:off x="1606007" y="4026110"/>
            <a:ext cx="30359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 err="1"/>
              <a:t>Sylleptic</a:t>
            </a:r>
            <a:r>
              <a:rPr lang="it-IT" sz="1600" dirty="0"/>
              <a:t> </a:t>
            </a:r>
            <a:r>
              <a:rPr lang="it-IT" sz="1600" dirty="0" err="1"/>
              <a:t>shoot</a:t>
            </a:r>
            <a:r>
              <a:rPr lang="it-IT" sz="1600" dirty="0"/>
              <a:t> (</a:t>
            </a:r>
            <a:r>
              <a:rPr lang="it-IT" sz="1600" dirty="0" err="1"/>
              <a:t>referred</a:t>
            </a:r>
            <a:r>
              <a:rPr lang="it-IT" sz="1600" dirty="0"/>
              <a:t> to blue)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571671-EDD2-4CB1-8782-A7CCF9CA6046}"/>
              </a:ext>
            </a:extLst>
          </p:cNvPr>
          <p:cNvSpPr txBox="1"/>
          <p:nvPr/>
        </p:nvSpPr>
        <p:spPr>
          <a:xfrm>
            <a:off x="5060868" y="4468612"/>
            <a:ext cx="1253100" cy="480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520" dirty="0" err="1"/>
              <a:t>Year</a:t>
            </a:r>
            <a:r>
              <a:rPr lang="it-IT" sz="2520" dirty="0"/>
              <a:t> n-1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7819725-98C8-4E1F-901E-F76FA425C91F}"/>
              </a:ext>
            </a:extLst>
          </p:cNvPr>
          <p:cNvSpPr txBox="1"/>
          <p:nvPr/>
        </p:nvSpPr>
        <p:spPr>
          <a:xfrm>
            <a:off x="2695976" y="3180853"/>
            <a:ext cx="990207" cy="480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520" dirty="0" err="1"/>
              <a:t>Year</a:t>
            </a:r>
            <a:r>
              <a:rPr lang="it-IT" sz="2520" dirty="0"/>
              <a:t> 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2A5AC61-B4FD-4F38-B8F3-3B833DF60D00}"/>
              </a:ext>
            </a:extLst>
          </p:cNvPr>
          <p:cNvSpPr txBox="1"/>
          <p:nvPr/>
        </p:nvSpPr>
        <p:spPr>
          <a:xfrm>
            <a:off x="1802652" y="2620732"/>
            <a:ext cx="990207" cy="480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520" dirty="0" err="1"/>
              <a:t>Year</a:t>
            </a:r>
            <a:r>
              <a:rPr lang="it-IT" sz="2520" dirty="0"/>
              <a:t> 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EB7535-A6BD-46C5-B36F-7295EFDB2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6178960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FDC9C0D-2AD7-E712-2B38-4174C617D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50</a:t>
            </a:fld>
            <a:endParaRPr lang="it-I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8FE6D4-B74A-B818-A8B4-51940611CC25}"/>
              </a:ext>
            </a:extLst>
          </p:cNvPr>
          <p:cNvSpPr txBox="1"/>
          <p:nvPr/>
        </p:nvSpPr>
        <p:spPr>
          <a:xfrm>
            <a:off x="224799" y="9105"/>
            <a:ext cx="6647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2_ proba </a:t>
            </a:r>
            <a:r>
              <a:rPr lang="it-IT" dirty="0" err="1"/>
              <a:t>having</a:t>
            </a:r>
            <a:r>
              <a:rPr lang="it-IT" dirty="0"/>
              <a:t> sylleptic: INVESTIGATE METAMER SCALE_MODEL</a:t>
            </a:r>
          </a:p>
        </p:txBody>
      </p:sp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id="{09FC78B0-CCFE-2EB5-B8D6-D9C0D5E2A5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743" y="468498"/>
            <a:ext cx="2887608" cy="187575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506D724-76DC-A51C-BF85-F109E904DCE2}"/>
              </a:ext>
            </a:extLst>
          </p:cNvPr>
          <p:cNvSpPr/>
          <p:nvPr/>
        </p:nvSpPr>
        <p:spPr>
          <a:xfrm>
            <a:off x="150201" y="394250"/>
            <a:ext cx="3056691" cy="2056957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5" name="Picture 14" descr="Diagram&#10;&#10;Description automatically generated">
            <a:extLst>
              <a:ext uri="{FF2B5EF4-FFF2-40B4-BE49-F238E27FC236}">
                <a16:creationId xmlns:a16="http://schemas.microsoft.com/office/drawing/2014/main" id="{F01ED72A-1F4C-F8F5-D17D-1C837CF3449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08" t="59532" r="41337" b="18346"/>
          <a:stretch/>
        </p:blipFill>
        <p:spPr>
          <a:xfrm>
            <a:off x="1309252" y="1598279"/>
            <a:ext cx="622406" cy="4149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B0183B5-BB7F-3DC0-D971-1B03F19139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7554" y="499610"/>
            <a:ext cx="5263844" cy="171118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679BB27-33E6-6ACF-4949-6D784BC534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201" y="2612498"/>
            <a:ext cx="5990497" cy="3918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87367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FDC9C0D-2AD7-E712-2B38-4174C617D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51</a:t>
            </a:fld>
            <a:endParaRPr lang="it-IT"/>
          </a:p>
        </p:txBody>
      </p:sp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id="{09FC78B0-CCFE-2EB5-B8D6-D9C0D5E2A5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743" y="468498"/>
            <a:ext cx="2887608" cy="187575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506D724-76DC-A51C-BF85-F109E904DCE2}"/>
              </a:ext>
            </a:extLst>
          </p:cNvPr>
          <p:cNvSpPr/>
          <p:nvPr/>
        </p:nvSpPr>
        <p:spPr>
          <a:xfrm>
            <a:off x="150201" y="394250"/>
            <a:ext cx="3056691" cy="2056957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5" name="Picture 14" descr="Diagram&#10;&#10;Description automatically generated">
            <a:extLst>
              <a:ext uri="{FF2B5EF4-FFF2-40B4-BE49-F238E27FC236}">
                <a16:creationId xmlns:a16="http://schemas.microsoft.com/office/drawing/2014/main" id="{F01ED72A-1F4C-F8F5-D17D-1C837CF3449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293" t="44375" r="17491" b="33912"/>
          <a:stretch/>
        </p:blipFill>
        <p:spPr>
          <a:xfrm>
            <a:off x="1921008" y="1313971"/>
            <a:ext cx="699246" cy="407254"/>
          </a:xfrm>
          <a:prstGeom prst="ellipse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032F010-626C-1770-3423-E14111772B84}"/>
              </a:ext>
            </a:extLst>
          </p:cNvPr>
          <p:cNvSpPr txBox="1"/>
          <p:nvPr/>
        </p:nvSpPr>
        <p:spPr>
          <a:xfrm>
            <a:off x="224799" y="9105"/>
            <a:ext cx="56382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3_ </a:t>
            </a:r>
            <a:r>
              <a:rPr lang="it-IT" dirty="0" err="1"/>
              <a:t>how</a:t>
            </a:r>
            <a:r>
              <a:rPr lang="it-IT" dirty="0"/>
              <a:t> </a:t>
            </a:r>
            <a:r>
              <a:rPr lang="it-IT" dirty="0" err="1"/>
              <a:t>many</a:t>
            </a:r>
            <a:r>
              <a:rPr lang="it-IT" dirty="0"/>
              <a:t> </a:t>
            </a:r>
            <a:r>
              <a:rPr lang="it-IT" dirty="0" err="1"/>
              <a:t>buds</a:t>
            </a:r>
            <a:r>
              <a:rPr lang="it-IT" dirty="0"/>
              <a:t>: INVESTIGATE SHOOT SCALE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2C73E52-BB71-145C-45F0-75B0669F76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6432" y="789580"/>
            <a:ext cx="5669590" cy="14560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BFF7E1E-E61E-B018-474D-6A508E6EF2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732" y="2525455"/>
            <a:ext cx="5986912" cy="410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18960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BE4912B-FCCD-019A-C93D-5149251CD8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201" y="2525455"/>
            <a:ext cx="6217566" cy="3974265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FDC9C0D-2AD7-E712-2B38-4174C617D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52</a:t>
            </a:fld>
            <a:endParaRPr lang="it-I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8FE6D4-B74A-B818-A8B4-51940611CC25}"/>
              </a:ext>
            </a:extLst>
          </p:cNvPr>
          <p:cNvSpPr txBox="1"/>
          <p:nvPr/>
        </p:nvSpPr>
        <p:spPr>
          <a:xfrm>
            <a:off x="224800" y="9105"/>
            <a:ext cx="48488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3_ </a:t>
            </a:r>
            <a:r>
              <a:rPr lang="it-IT" dirty="0" err="1"/>
              <a:t>how</a:t>
            </a:r>
            <a:r>
              <a:rPr lang="it-IT" dirty="0"/>
              <a:t> </a:t>
            </a:r>
            <a:r>
              <a:rPr lang="it-IT" dirty="0" err="1"/>
              <a:t>many</a:t>
            </a:r>
            <a:r>
              <a:rPr lang="it-IT" dirty="0"/>
              <a:t> </a:t>
            </a:r>
            <a:r>
              <a:rPr lang="it-IT" dirty="0" err="1"/>
              <a:t>buds</a:t>
            </a:r>
            <a:r>
              <a:rPr lang="it-IT" dirty="0"/>
              <a:t>: INVESTIGATE METAMER SCALE</a:t>
            </a:r>
          </a:p>
        </p:txBody>
      </p:sp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id="{09FC78B0-CCFE-2EB5-B8D6-D9C0D5E2A5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743" y="468498"/>
            <a:ext cx="2887608" cy="187575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506D724-76DC-A51C-BF85-F109E904DCE2}"/>
              </a:ext>
            </a:extLst>
          </p:cNvPr>
          <p:cNvSpPr/>
          <p:nvPr/>
        </p:nvSpPr>
        <p:spPr>
          <a:xfrm>
            <a:off x="150201" y="394250"/>
            <a:ext cx="3056691" cy="2056957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5" name="Picture 14" descr="Diagram&#10;&#10;Description automatically generated">
            <a:extLst>
              <a:ext uri="{FF2B5EF4-FFF2-40B4-BE49-F238E27FC236}">
                <a16:creationId xmlns:a16="http://schemas.microsoft.com/office/drawing/2014/main" id="{F01ED72A-1F4C-F8F5-D17D-1C837CF3449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10" t="14466" r="62196" b="69554"/>
          <a:stretch/>
        </p:blipFill>
        <p:spPr>
          <a:xfrm>
            <a:off x="783771" y="753035"/>
            <a:ext cx="545567" cy="29967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8DBCE02-98B9-5698-3942-1EC8C87D44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3852" y="3857027"/>
            <a:ext cx="4629388" cy="806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180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FDC9C0D-2AD7-E712-2B38-4174C617D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53</a:t>
            </a:fld>
            <a:endParaRPr lang="it-I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8FE6D4-B74A-B818-A8B4-51940611CC25}"/>
              </a:ext>
            </a:extLst>
          </p:cNvPr>
          <p:cNvSpPr txBox="1"/>
          <p:nvPr/>
        </p:nvSpPr>
        <p:spPr>
          <a:xfrm>
            <a:off x="224800" y="9105"/>
            <a:ext cx="4613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4_ M and V </a:t>
            </a:r>
            <a:r>
              <a:rPr lang="it-IT" dirty="0" err="1"/>
              <a:t>proportion</a:t>
            </a:r>
            <a:r>
              <a:rPr lang="it-IT" dirty="0"/>
              <a:t>: INVESTIGATE BUD SCALE</a:t>
            </a:r>
          </a:p>
        </p:txBody>
      </p:sp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id="{09FC78B0-CCFE-2EB5-B8D6-D9C0D5E2A5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743" y="468498"/>
            <a:ext cx="2887608" cy="187575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506D724-76DC-A51C-BF85-F109E904DCE2}"/>
              </a:ext>
            </a:extLst>
          </p:cNvPr>
          <p:cNvSpPr/>
          <p:nvPr/>
        </p:nvSpPr>
        <p:spPr>
          <a:xfrm>
            <a:off x="150201" y="394250"/>
            <a:ext cx="3056691" cy="2056957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5" name="Picture 14" descr="Diagram&#10;&#10;Description automatically generated">
            <a:extLst>
              <a:ext uri="{FF2B5EF4-FFF2-40B4-BE49-F238E27FC236}">
                <a16:creationId xmlns:a16="http://schemas.microsoft.com/office/drawing/2014/main" id="{F01ED72A-1F4C-F8F5-D17D-1C837CF3449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67" t="54622" r="63260" b="21203"/>
          <a:stretch/>
        </p:blipFill>
        <p:spPr>
          <a:xfrm>
            <a:off x="476409" y="1506071"/>
            <a:ext cx="822193" cy="453358"/>
          </a:xfrm>
          <a:prstGeom prst="parallelogram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333290E-5B12-CAA2-B68F-054AD34448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2866" y="332270"/>
            <a:ext cx="6312327" cy="28898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8026F78-1842-84DB-C858-837466C594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743" y="3912919"/>
            <a:ext cx="11182917" cy="1715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57502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FDC9C0D-2AD7-E712-2B38-4174C617D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54</a:t>
            </a:fld>
            <a:endParaRPr lang="it-IT"/>
          </a:p>
        </p:txBody>
      </p:sp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id="{09FC78B0-CCFE-2EB5-B8D6-D9C0D5E2A5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743" y="468498"/>
            <a:ext cx="2887608" cy="187575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506D724-76DC-A51C-BF85-F109E904DCE2}"/>
              </a:ext>
            </a:extLst>
          </p:cNvPr>
          <p:cNvSpPr/>
          <p:nvPr/>
        </p:nvSpPr>
        <p:spPr>
          <a:xfrm>
            <a:off x="150201" y="394250"/>
            <a:ext cx="3056691" cy="2056957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5" name="Picture 14" descr="Diagram&#10;&#10;Description automatically generated">
            <a:extLst>
              <a:ext uri="{FF2B5EF4-FFF2-40B4-BE49-F238E27FC236}">
                <a16:creationId xmlns:a16="http://schemas.microsoft.com/office/drawing/2014/main" id="{F01ED72A-1F4C-F8F5-D17D-1C837CF3449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398" t="56254" r="102" b="15477"/>
          <a:stretch/>
        </p:blipFill>
        <p:spPr>
          <a:xfrm>
            <a:off x="2328261" y="1536807"/>
            <a:ext cx="794089" cy="530198"/>
          </a:xfrm>
          <a:prstGeom prst="parallelogram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98FE6D4-B74A-B818-A8B4-51940611CC25}"/>
              </a:ext>
            </a:extLst>
          </p:cNvPr>
          <p:cNvSpPr txBox="1"/>
          <p:nvPr/>
        </p:nvSpPr>
        <p:spPr>
          <a:xfrm>
            <a:off x="224799" y="9105"/>
            <a:ext cx="64837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5_ </a:t>
            </a:r>
            <a:r>
              <a:rPr lang="it-IT" dirty="0" err="1"/>
              <a:t>probability</a:t>
            </a:r>
            <a:r>
              <a:rPr lang="it-IT" dirty="0"/>
              <a:t> </a:t>
            </a:r>
            <a:r>
              <a:rPr lang="it-IT" dirty="0" err="1"/>
              <a:t>having</a:t>
            </a:r>
            <a:r>
              <a:rPr lang="it-IT" dirty="0"/>
              <a:t> new </a:t>
            </a:r>
            <a:r>
              <a:rPr lang="it-IT" dirty="0" err="1"/>
              <a:t>shoots</a:t>
            </a:r>
            <a:r>
              <a:rPr lang="it-IT" dirty="0"/>
              <a:t>: INVESTIGATE BUD SCALE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39F06CE-6262-E6CF-05D6-6129906BB8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9257" y="378437"/>
            <a:ext cx="6872356" cy="196222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BBC1BAD-2979-81F7-8C87-5AEF5D8014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201" y="2487622"/>
            <a:ext cx="5800022" cy="4233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89513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FDC9C0D-2AD7-E712-2B38-4174C617D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55</a:t>
            </a:fld>
            <a:endParaRPr lang="it-IT"/>
          </a:p>
        </p:txBody>
      </p:sp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id="{09FC78B0-CCFE-2EB5-B8D6-D9C0D5E2A5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743" y="468498"/>
            <a:ext cx="2887608" cy="187575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506D724-76DC-A51C-BF85-F109E904DCE2}"/>
              </a:ext>
            </a:extLst>
          </p:cNvPr>
          <p:cNvSpPr/>
          <p:nvPr/>
        </p:nvSpPr>
        <p:spPr>
          <a:xfrm>
            <a:off x="150201" y="394250"/>
            <a:ext cx="3056691" cy="2056957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5" name="Picture 14" descr="Diagram&#10;&#10;Description automatically generated">
            <a:extLst>
              <a:ext uri="{FF2B5EF4-FFF2-40B4-BE49-F238E27FC236}">
                <a16:creationId xmlns:a16="http://schemas.microsoft.com/office/drawing/2014/main" id="{F01ED72A-1F4C-F8F5-D17D-1C837CF3449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46" t="32085" r="78959" b="47017"/>
          <a:stretch/>
        </p:blipFill>
        <p:spPr>
          <a:xfrm>
            <a:off x="224800" y="1083449"/>
            <a:ext cx="620444" cy="391885"/>
          </a:xfrm>
          <a:prstGeom prst="parallelogram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98FE6D4-B74A-B818-A8B4-51940611CC25}"/>
              </a:ext>
            </a:extLst>
          </p:cNvPr>
          <p:cNvSpPr txBox="1"/>
          <p:nvPr/>
        </p:nvSpPr>
        <p:spPr>
          <a:xfrm>
            <a:off x="224800" y="9105"/>
            <a:ext cx="5699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5_ </a:t>
            </a:r>
            <a:r>
              <a:rPr lang="it-IT" dirty="0" err="1"/>
              <a:t>probability</a:t>
            </a:r>
            <a:r>
              <a:rPr lang="it-IT" dirty="0"/>
              <a:t> </a:t>
            </a:r>
            <a:r>
              <a:rPr lang="it-IT" dirty="0" err="1"/>
              <a:t>having</a:t>
            </a:r>
            <a:r>
              <a:rPr lang="it-IT" dirty="0"/>
              <a:t> new </a:t>
            </a:r>
            <a:r>
              <a:rPr lang="it-IT" dirty="0" err="1"/>
              <a:t>shoots</a:t>
            </a:r>
            <a:r>
              <a:rPr lang="it-IT" dirty="0"/>
              <a:t>: INVESTIGATE BUD SCALE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DCFE561-5BB0-57F1-5E88-4095321D28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7312" y="1475334"/>
            <a:ext cx="4508732" cy="221626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A71ECD3-6FF3-DE53-ED03-33BC406CA6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201" y="2487622"/>
            <a:ext cx="5800022" cy="4233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72670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FDC9C0D-2AD7-E712-2B38-4174C617D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56</a:t>
            </a:fld>
            <a:endParaRPr lang="it-I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8FE6D4-B74A-B818-A8B4-51940611CC25}"/>
              </a:ext>
            </a:extLst>
          </p:cNvPr>
          <p:cNvSpPr txBox="1"/>
          <p:nvPr/>
        </p:nvSpPr>
        <p:spPr>
          <a:xfrm>
            <a:off x="224800" y="9105"/>
            <a:ext cx="587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6_ new </a:t>
            </a:r>
            <a:r>
              <a:rPr lang="it-IT" dirty="0" err="1"/>
              <a:t>shoots</a:t>
            </a:r>
            <a:r>
              <a:rPr lang="it-IT" dirty="0"/>
              <a:t> </a:t>
            </a:r>
            <a:r>
              <a:rPr lang="it-IT" dirty="0" err="1"/>
              <a:t>length</a:t>
            </a:r>
            <a:r>
              <a:rPr lang="it-IT" dirty="0"/>
              <a:t>: INVESTIGATE SHOOT SCALE</a:t>
            </a:r>
          </a:p>
        </p:txBody>
      </p:sp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id="{09FC78B0-CCFE-2EB5-B8D6-D9C0D5E2A5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743" y="468498"/>
            <a:ext cx="2887608" cy="187575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506D724-76DC-A51C-BF85-F109E904DCE2}"/>
              </a:ext>
            </a:extLst>
          </p:cNvPr>
          <p:cNvSpPr/>
          <p:nvPr/>
        </p:nvSpPr>
        <p:spPr>
          <a:xfrm>
            <a:off x="150201" y="394250"/>
            <a:ext cx="3056691" cy="2056957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5" name="Picture 14" descr="Diagram&#10;&#10;Description automatically generated">
            <a:extLst>
              <a:ext uri="{FF2B5EF4-FFF2-40B4-BE49-F238E27FC236}">
                <a16:creationId xmlns:a16="http://schemas.microsoft.com/office/drawing/2014/main" id="{F01ED72A-1F4C-F8F5-D17D-1C837CF3449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010" t="-1550" r="13500" b="85945"/>
          <a:stretch/>
        </p:blipFill>
        <p:spPr>
          <a:xfrm>
            <a:off x="2143845" y="452685"/>
            <a:ext cx="591671" cy="292666"/>
          </a:xfrm>
          <a:prstGeom prst="ellipse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45326FD-B2E9-E1B9-030B-02F8266E1D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57" y="2639865"/>
            <a:ext cx="5942680" cy="22305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8D5A0E5-F973-BA39-2B55-322D04F767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857" y="5059086"/>
            <a:ext cx="7682079" cy="1019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25162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FDC9C0D-2AD7-E712-2B38-4174C617D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57</a:t>
            </a:fld>
            <a:endParaRPr lang="it-I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8FE6D4-B74A-B818-A8B4-51940611CC25}"/>
              </a:ext>
            </a:extLst>
          </p:cNvPr>
          <p:cNvSpPr txBox="1"/>
          <p:nvPr/>
        </p:nvSpPr>
        <p:spPr>
          <a:xfrm>
            <a:off x="224800" y="9105"/>
            <a:ext cx="6740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6_ new </a:t>
            </a:r>
            <a:r>
              <a:rPr lang="it-IT" dirty="0" err="1"/>
              <a:t>shoots</a:t>
            </a:r>
            <a:r>
              <a:rPr lang="it-IT" dirty="0"/>
              <a:t> </a:t>
            </a:r>
            <a:r>
              <a:rPr lang="it-IT" dirty="0" err="1"/>
              <a:t>length</a:t>
            </a:r>
            <a:r>
              <a:rPr lang="it-IT" dirty="0"/>
              <a:t>: INVESTIGATE SHOOT SCALE</a:t>
            </a:r>
          </a:p>
        </p:txBody>
      </p:sp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id="{09FC78B0-CCFE-2EB5-B8D6-D9C0D5E2A5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743" y="468498"/>
            <a:ext cx="2887608" cy="187575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506D724-76DC-A51C-BF85-F109E904DCE2}"/>
              </a:ext>
            </a:extLst>
          </p:cNvPr>
          <p:cNvSpPr/>
          <p:nvPr/>
        </p:nvSpPr>
        <p:spPr>
          <a:xfrm>
            <a:off x="150201" y="394250"/>
            <a:ext cx="3056691" cy="2056957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5" name="Picture 14" descr="Diagram&#10;&#10;Description automatically generated">
            <a:extLst>
              <a:ext uri="{FF2B5EF4-FFF2-40B4-BE49-F238E27FC236}">
                <a16:creationId xmlns:a16="http://schemas.microsoft.com/office/drawing/2014/main" id="{F01ED72A-1F4C-F8F5-D17D-1C837CF3449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2" t="-1554" r="82685" b="84308"/>
          <a:stretch/>
        </p:blipFill>
        <p:spPr>
          <a:xfrm>
            <a:off x="234742" y="452685"/>
            <a:ext cx="502925" cy="323402"/>
          </a:xfrm>
          <a:prstGeom prst="ellipse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DBA3BC9-1774-18EA-97FD-5AC4125722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4839" y="895562"/>
            <a:ext cx="8102875" cy="155564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5DCE153-7412-0C1E-57F5-53A3E736AF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201" y="2509642"/>
            <a:ext cx="5489913" cy="4259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58977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FDC9C0D-2AD7-E712-2B38-4174C617D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58</a:t>
            </a:fld>
            <a:endParaRPr lang="it-I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8FE6D4-B74A-B818-A8B4-51940611CC25}"/>
              </a:ext>
            </a:extLst>
          </p:cNvPr>
          <p:cNvSpPr txBox="1"/>
          <p:nvPr/>
        </p:nvSpPr>
        <p:spPr>
          <a:xfrm>
            <a:off x="224800" y="9105"/>
            <a:ext cx="6740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How </a:t>
            </a:r>
            <a:r>
              <a:rPr lang="it-IT" dirty="0" err="1"/>
              <a:t>many</a:t>
            </a:r>
            <a:r>
              <a:rPr lang="it-IT" dirty="0"/>
              <a:t> nuts</a:t>
            </a: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B96894C4-DC54-FADA-7FFF-DA8A143818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104" y="652257"/>
            <a:ext cx="2961735" cy="1518150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F3F175A7-0DDC-42FD-E0A7-FD999949B431}"/>
              </a:ext>
            </a:extLst>
          </p:cNvPr>
          <p:cNvSpPr/>
          <p:nvPr/>
        </p:nvSpPr>
        <p:spPr>
          <a:xfrm>
            <a:off x="579892" y="582395"/>
            <a:ext cx="749325" cy="721615"/>
          </a:xfrm>
          <a:prstGeom prst="ellipse">
            <a:avLst/>
          </a:prstGeom>
          <a:solidFill>
            <a:schemeClr val="accent4">
              <a:lumMod val="75000"/>
              <a:alpha val="30000"/>
            </a:schemeClr>
          </a:solidFill>
          <a:ln>
            <a:solidFill>
              <a:srgbClr val="5E4A26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0B6CB59-3409-20F6-311B-740C22D863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65" y="2341065"/>
            <a:ext cx="3753043" cy="2508379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38ED28CD-9BAF-EA4D-678D-127CEC60FB7F}"/>
              </a:ext>
            </a:extLst>
          </p:cNvPr>
          <p:cNvSpPr/>
          <p:nvPr/>
        </p:nvSpPr>
        <p:spPr>
          <a:xfrm>
            <a:off x="760021" y="2565070"/>
            <a:ext cx="237506" cy="160317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1ADA64A-F222-171E-1388-774BFB9F65DA}"/>
              </a:ext>
            </a:extLst>
          </p:cNvPr>
          <p:cNvCxnSpPr>
            <a:stCxn id="10" idx="6"/>
          </p:cNvCxnSpPr>
          <p:nvPr/>
        </p:nvCxnSpPr>
        <p:spPr>
          <a:xfrm flipV="1">
            <a:off x="997527" y="1799112"/>
            <a:ext cx="3152899" cy="8461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8BC04AC3-AC9F-8576-5AF7-0A5D7B0F4938}"/>
              </a:ext>
            </a:extLst>
          </p:cNvPr>
          <p:cNvSpPr txBox="1"/>
          <p:nvPr/>
        </p:nvSpPr>
        <p:spPr>
          <a:xfrm>
            <a:off x="4003143" y="1298840"/>
            <a:ext cx="29617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Bud scale. </a:t>
            </a:r>
            <a:r>
              <a:rPr lang="it-IT" dirty="0" err="1"/>
              <a:t>Taking</a:t>
            </a:r>
            <a:r>
              <a:rPr lang="it-IT" dirty="0"/>
              <a:t> just M </a:t>
            </a:r>
            <a:r>
              <a:rPr lang="it-IT" dirty="0" err="1"/>
              <a:t>buds</a:t>
            </a:r>
            <a:r>
              <a:rPr lang="it-IT" dirty="0"/>
              <a:t> (</a:t>
            </a:r>
            <a:r>
              <a:rPr lang="it-IT" dirty="0" err="1"/>
              <a:t>both</a:t>
            </a:r>
            <a:r>
              <a:rPr lang="it-IT" dirty="0"/>
              <a:t> in sylleptic and </a:t>
            </a:r>
            <a:r>
              <a:rPr lang="it-IT" dirty="0" err="1"/>
              <a:t>proleptic</a:t>
            </a:r>
            <a:r>
              <a:rPr lang="it-IT" dirty="0"/>
              <a:t>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E47B37-AED4-97C8-D130-E3132B2A9C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1597" y="3142573"/>
            <a:ext cx="5553760" cy="1480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4425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56DC80E-21D9-F296-D566-FE14FCCC6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59</a:t>
            </a:fld>
            <a:endParaRPr lang="it-IT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7F5D05-E9D8-826B-C560-76FAD5D9BB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672" y="835540"/>
            <a:ext cx="5228483" cy="358981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0259310-A673-CADA-97E5-E66FBC81F021}"/>
              </a:ext>
            </a:extLst>
          </p:cNvPr>
          <p:cNvSpPr/>
          <p:nvPr/>
        </p:nvSpPr>
        <p:spPr>
          <a:xfrm>
            <a:off x="278671" y="277574"/>
            <a:ext cx="280724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Diameter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349B4A0-6FFC-F482-1A57-D44A46D6AE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7818" y="451880"/>
            <a:ext cx="6045511" cy="32704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3928384-263E-6C6E-F925-849560263E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2576" y="4755660"/>
            <a:ext cx="3803845" cy="577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6779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angle 63">
            <a:extLst>
              <a:ext uri="{FF2B5EF4-FFF2-40B4-BE49-F238E27FC236}">
                <a16:creationId xmlns:a16="http://schemas.microsoft.com/office/drawing/2014/main" id="{FD573424-E291-42DC-81E5-5FC2D119ACBE}"/>
              </a:ext>
            </a:extLst>
          </p:cNvPr>
          <p:cNvSpPr/>
          <p:nvPr/>
        </p:nvSpPr>
        <p:spPr>
          <a:xfrm>
            <a:off x="5274206" y="31721"/>
            <a:ext cx="1643591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Spring growth</a:t>
            </a:r>
          </a:p>
        </p:txBody>
      </p: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B1895C4B-B34A-4509-B18A-37D2CA058A0C}"/>
              </a:ext>
            </a:extLst>
          </p:cNvPr>
          <p:cNvCxnSpPr>
            <a:cxnSpLocks/>
          </p:cNvCxnSpPr>
          <p:nvPr/>
        </p:nvCxnSpPr>
        <p:spPr>
          <a:xfrm flipH="1">
            <a:off x="6124728" y="3281110"/>
            <a:ext cx="352272" cy="28340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3E94C985-3ECC-4EF1-86EB-9CDE274D23BB}"/>
              </a:ext>
            </a:extLst>
          </p:cNvPr>
          <p:cNvSpPr txBox="1"/>
          <p:nvPr/>
        </p:nvSpPr>
        <p:spPr>
          <a:xfrm>
            <a:off x="5267326" y="6147376"/>
            <a:ext cx="4961059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SYLLEPTIC SHOOTS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347DE122-573D-4DFC-A419-F3AC4C9A11BE}"/>
              </a:ext>
            </a:extLst>
          </p:cNvPr>
          <p:cNvSpPr/>
          <p:nvPr/>
        </p:nvSpPr>
        <p:spPr>
          <a:xfrm>
            <a:off x="3138489" y="2409827"/>
            <a:ext cx="200025" cy="1238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E1365E2-CB6A-4B53-83BA-46725E4982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575" y="4807989"/>
            <a:ext cx="457240" cy="573074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169D5739-1294-469C-A3E3-907101637B04}"/>
              </a:ext>
            </a:extLst>
          </p:cNvPr>
          <p:cNvSpPr txBox="1"/>
          <p:nvPr/>
        </p:nvSpPr>
        <p:spPr>
          <a:xfrm>
            <a:off x="1628288" y="4962068"/>
            <a:ext cx="1281110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 err="1"/>
              <a:t>leaves</a:t>
            </a:r>
            <a:endParaRPr lang="it-IT" sz="2520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B14B733-B371-40D2-89B3-E8F69AFB3B33}"/>
              </a:ext>
            </a:extLst>
          </p:cNvPr>
          <p:cNvSpPr/>
          <p:nvPr/>
        </p:nvSpPr>
        <p:spPr>
          <a:xfrm>
            <a:off x="6353174" y="2828925"/>
            <a:ext cx="257176" cy="457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pic>
        <p:nvPicPr>
          <p:cNvPr id="15" name="Picture 14" descr="A picture containing person, plant, hand, tree&#10;&#10;Description automatically generated">
            <a:extLst>
              <a:ext uri="{FF2B5EF4-FFF2-40B4-BE49-F238E27FC236}">
                <a16:creationId xmlns:a16="http://schemas.microsoft.com/office/drawing/2014/main" id="{EFD299B6-187C-4CAF-8BA8-C343964661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3465" y="1152985"/>
            <a:ext cx="2856812" cy="3809083"/>
          </a:xfrm>
          <a:prstGeom prst="rect">
            <a:avLst/>
          </a:prstGeom>
        </p:spPr>
      </p:pic>
      <p:sp>
        <p:nvSpPr>
          <p:cNvPr id="39" name="Oval 38">
            <a:extLst>
              <a:ext uri="{FF2B5EF4-FFF2-40B4-BE49-F238E27FC236}">
                <a16:creationId xmlns:a16="http://schemas.microsoft.com/office/drawing/2014/main" id="{31189312-6717-420B-980B-749E70B21744}"/>
              </a:ext>
            </a:extLst>
          </p:cNvPr>
          <p:cNvSpPr/>
          <p:nvPr/>
        </p:nvSpPr>
        <p:spPr>
          <a:xfrm>
            <a:off x="8429627" y="1381126"/>
            <a:ext cx="828675" cy="351168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22FB0937-F1B4-4CAE-B8DB-272929DF39F5}"/>
              </a:ext>
            </a:extLst>
          </p:cNvPr>
          <p:cNvCxnSpPr>
            <a:cxnSpLocks/>
            <a:endCxn id="87" idx="0"/>
          </p:cNvCxnSpPr>
          <p:nvPr/>
        </p:nvCxnSpPr>
        <p:spPr>
          <a:xfrm flipH="1">
            <a:off x="7747856" y="4103134"/>
            <a:ext cx="777022" cy="204424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C86BA4F0-50ED-42C1-B1D6-A75E74FDB3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643" y="1838006"/>
            <a:ext cx="1592856" cy="1391291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0FD6E5D8-94EE-4BAD-A613-1A37C58B5853}"/>
              </a:ext>
            </a:extLst>
          </p:cNvPr>
          <p:cNvGrpSpPr/>
          <p:nvPr/>
        </p:nvGrpSpPr>
        <p:grpSpPr>
          <a:xfrm>
            <a:off x="2938401" y="1308573"/>
            <a:ext cx="3898649" cy="2680540"/>
            <a:chOff x="1644801" y="223235"/>
            <a:chExt cx="7435295" cy="6273931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E1FB59CD-649A-419C-A90E-888A10B6BA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80612" y="2492126"/>
              <a:ext cx="189779" cy="234791"/>
            </a:xfrm>
            <a:prstGeom prst="line">
              <a:avLst/>
            </a:prstGeom>
            <a:noFill/>
            <a:ln w="381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miter lim="800000"/>
            </a:ln>
            <a:effectLst/>
          </p:spPr>
        </p:cxn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697C14B7-CAEF-407E-A7C6-19E2DC93C6C1}"/>
                </a:ext>
              </a:extLst>
            </p:cNvPr>
            <p:cNvGrpSpPr/>
            <p:nvPr/>
          </p:nvGrpSpPr>
          <p:grpSpPr>
            <a:xfrm>
              <a:off x="1644801" y="373621"/>
              <a:ext cx="6946606" cy="6123545"/>
              <a:chOff x="1644801" y="373621"/>
              <a:chExt cx="6946606" cy="6123545"/>
            </a:xfrm>
          </p:grpSpPr>
          <p:pic>
            <p:nvPicPr>
              <p:cNvPr id="55" name="Picture 54">
                <a:extLst>
                  <a:ext uri="{FF2B5EF4-FFF2-40B4-BE49-F238E27FC236}">
                    <a16:creationId xmlns:a16="http://schemas.microsoft.com/office/drawing/2014/main" id="{1FD0676A-D7D3-4F16-8FC3-2828AD7ADB4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3288" t="41546" r="63011" b="21831"/>
              <a:stretch/>
            </p:blipFill>
            <p:spPr>
              <a:xfrm>
                <a:off x="1644801" y="373621"/>
                <a:ext cx="6946606" cy="6123545"/>
              </a:xfrm>
              <a:prstGeom prst="rect">
                <a:avLst/>
              </a:prstGeom>
            </p:spPr>
          </p:pic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688BCDB2-B10B-4B82-A0BF-1DBB132A57C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862554" y="2348264"/>
                <a:ext cx="189779" cy="234791"/>
              </a:xfrm>
              <a:prstGeom prst="line">
                <a:avLst/>
              </a:prstGeom>
              <a:noFill/>
              <a:ln w="381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C3778E33-D0DA-42A7-B960-15409C619B8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809737" y="4081362"/>
                <a:ext cx="189779" cy="234791"/>
              </a:xfrm>
              <a:prstGeom prst="line">
                <a:avLst/>
              </a:prstGeom>
              <a:noFill/>
              <a:ln w="381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60EC1AD6-1544-4AA4-AECB-97260F3A9EA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55931" y="1020353"/>
                <a:ext cx="356969" cy="3785"/>
              </a:xfrm>
              <a:prstGeom prst="line">
                <a:avLst/>
              </a:prstGeom>
              <a:noFill/>
              <a:ln w="381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  <a:miter lim="800000"/>
              </a:ln>
              <a:effectLst/>
            </p:spPr>
          </p:cxnSp>
        </p:grp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65748D56-1CC8-4D0E-AEB6-A9B182FFE877}"/>
                </a:ext>
              </a:extLst>
            </p:cNvPr>
            <p:cNvCxnSpPr/>
            <p:nvPr/>
          </p:nvCxnSpPr>
          <p:spPr>
            <a:xfrm flipV="1">
              <a:off x="8020050" y="4081362"/>
              <a:ext cx="844550" cy="433488"/>
            </a:xfrm>
            <a:prstGeom prst="line">
              <a:avLst/>
            </a:prstGeom>
            <a:noFill/>
            <a:ln w="28575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1E8609BD-987D-4863-B4A5-2B78935D945A}"/>
                </a:ext>
              </a:extLst>
            </p:cNvPr>
            <p:cNvCxnSpPr>
              <a:cxnSpLocks/>
            </p:cNvCxnSpPr>
            <p:nvPr/>
          </p:nvCxnSpPr>
          <p:spPr>
            <a:xfrm>
              <a:off x="7192486" y="3359150"/>
              <a:ext cx="759137" cy="406119"/>
            </a:xfrm>
            <a:prstGeom prst="line">
              <a:avLst/>
            </a:prstGeom>
            <a:noFill/>
            <a:ln w="28575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174B30A3-7D8E-435D-92A2-65FA0D05F8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13750" y="3965056"/>
              <a:ext cx="0" cy="351097"/>
            </a:xfrm>
            <a:prstGeom prst="line">
              <a:avLst/>
            </a:prstGeom>
            <a:noFill/>
            <a:ln w="28575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0B4530F-C102-47E8-AD49-8D5437D8A23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88300" y="2231958"/>
              <a:ext cx="0" cy="351097"/>
            </a:xfrm>
            <a:prstGeom prst="line">
              <a:avLst/>
            </a:prstGeom>
            <a:noFill/>
            <a:ln w="28575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0A2CB697-1CCE-4ABA-A75C-B7FF3B4F2B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70650" y="1447800"/>
              <a:ext cx="660400" cy="385955"/>
            </a:xfrm>
            <a:prstGeom prst="line">
              <a:avLst/>
            </a:prstGeom>
            <a:noFill/>
            <a:ln w="28575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8F281F7-A029-4682-969F-338756653A1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195425" y="1962150"/>
              <a:ext cx="234950" cy="620905"/>
            </a:xfrm>
            <a:prstGeom prst="line">
              <a:avLst/>
            </a:prstGeom>
            <a:noFill/>
            <a:ln w="28575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A767AE5-8242-4C06-8388-225FC9918C1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53175" y="373621"/>
              <a:ext cx="492125" cy="336279"/>
            </a:xfrm>
            <a:prstGeom prst="line">
              <a:avLst/>
            </a:prstGeom>
            <a:noFill/>
            <a:ln w="28575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E18D8CAB-3B0C-4DC8-8B33-1D4C1E754CB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62554" y="1020353"/>
              <a:ext cx="744246" cy="357597"/>
            </a:xfrm>
            <a:prstGeom prst="line">
              <a:avLst/>
            </a:prstGeom>
            <a:noFill/>
            <a:ln w="28575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39A17945-946E-46EE-AE3E-A4E92E53058A}"/>
                </a:ext>
              </a:extLst>
            </p:cNvPr>
            <p:cNvCxnSpPr>
              <a:cxnSpLocks/>
            </p:cNvCxnSpPr>
            <p:nvPr/>
          </p:nvCxnSpPr>
          <p:spPr>
            <a:xfrm>
              <a:off x="3452383" y="1113727"/>
              <a:ext cx="0" cy="334073"/>
            </a:xfrm>
            <a:prstGeom prst="line">
              <a:avLst/>
            </a:prstGeom>
            <a:noFill/>
            <a:ln w="28575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13E88EAB-5554-4289-8241-23F13F188B98}"/>
                </a:ext>
              </a:extLst>
            </p:cNvPr>
            <p:cNvCxnSpPr>
              <a:cxnSpLocks/>
            </p:cNvCxnSpPr>
            <p:nvPr/>
          </p:nvCxnSpPr>
          <p:spPr>
            <a:xfrm>
              <a:off x="4476750" y="1833755"/>
              <a:ext cx="356370" cy="681545"/>
            </a:xfrm>
            <a:prstGeom prst="line">
              <a:avLst/>
            </a:prstGeom>
            <a:noFill/>
            <a:ln w="28575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B2C69515-5AC8-424A-AF65-A671152FAF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29328" y="2515300"/>
              <a:ext cx="655322" cy="540211"/>
            </a:xfrm>
            <a:prstGeom prst="line">
              <a:avLst/>
            </a:prstGeom>
            <a:noFill/>
            <a:ln w="28575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6EAFEE8D-579F-4022-9C33-E5289A0A8766}"/>
                </a:ext>
              </a:extLst>
            </p:cNvPr>
            <p:cNvCxnSpPr>
              <a:cxnSpLocks/>
            </p:cNvCxnSpPr>
            <p:nvPr/>
          </p:nvCxnSpPr>
          <p:spPr>
            <a:xfrm>
              <a:off x="5393216" y="3765269"/>
              <a:ext cx="584444" cy="673240"/>
            </a:xfrm>
            <a:prstGeom prst="line">
              <a:avLst/>
            </a:prstGeom>
            <a:noFill/>
            <a:ln w="28575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6604AD2-F423-4802-9229-4935A23DE8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67866" y="3906938"/>
              <a:ext cx="0" cy="291819"/>
            </a:xfrm>
            <a:prstGeom prst="line">
              <a:avLst/>
            </a:prstGeom>
            <a:noFill/>
            <a:ln w="28575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F77D1A52-9F69-4560-A6F1-EF51FD68EDA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55931" y="4603469"/>
              <a:ext cx="643306" cy="603531"/>
            </a:xfrm>
            <a:prstGeom prst="line">
              <a:avLst/>
            </a:prstGeom>
            <a:noFill/>
            <a:ln w="28575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</p:cxn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239C934C-3C70-4F64-893F-A905498052E7}"/>
                </a:ext>
              </a:extLst>
            </p:cNvPr>
            <p:cNvSpPr/>
            <p:nvPr/>
          </p:nvSpPr>
          <p:spPr>
            <a:xfrm rot="19797953">
              <a:off x="8718146" y="4113737"/>
              <a:ext cx="361950" cy="603531"/>
            </a:xfrm>
            <a:prstGeom prst="ellipse">
              <a:avLst/>
            </a:prstGeom>
            <a:solidFill>
              <a:srgbClr val="70AD47"/>
            </a:solidFill>
            <a:ln w="12700" cap="flat" cmpd="sng" algn="ctr">
              <a:solidFill>
                <a:srgbClr val="70AD47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18">
                <a:defRPr/>
              </a:pPr>
              <a:endParaRPr lang="it-IT" sz="1286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3E707060-A9F0-4DB3-B3BE-332E842610D3}"/>
                </a:ext>
              </a:extLst>
            </p:cNvPr>
            <p:cNvSpPr/>
            <p:nvPr/>
          </p:nvSpPr>
          <p:spPr>
            <a:xfrm rot="19797953">
              <a:off x="8426067" y="4003982"/>
              <a:ext cx="220707" cy="149585"/>
            </a:xfrm>
            <a:prstGeom prst="ellipse">
              <a:avLst/>
            </a:prstGeom>
            <a:solidFill>
              <a:srgbClr val="70AD47"/>
            </a:solidFill>
            <a:ln w="12700" cap="flat" cmpd="sng" algn="ctr">
              <a:solidFill>
                <a:srgbClr val="70AD47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18">
                <a:defRPr/>
              </a:pPr>
              <a:endParaRPr lang="it-IT" sz="1286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AC856057-CFA8-40D2-A24C-DC73AA6099F4}"/>
                </a:ext>
              </a:extLst>
            </p:cNvPr>
            <p:cNvSpPr/>
            <p:nvPr/>
          </p:nvSpPr>
          <p:spPr>
            <a:xfrm rot="19797953">
              <a:off x="6453248" y="4711264"/>
              <a:ext cx="361950" cy="603531"/>
            </a:xfrm>
            <a:prstGeom prst="ellipse">
              <a:avLst/>
            </a:prstGeom>
            <a:solidFill>
              <a:srgbClr val="70AD47"/>
            </a:solidFill>
            <a:ln w="12700" cap="flat" cmpd="sng" algn="ctr">
              <a:solidFill>
                <a:srgbClr val="70AD47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18">
                <a:defRPr/>
              </a:pPr>
              <a:endParaRPr lang="it-IT" sz="1286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310C95E9-C844-44C2-8D2A-C73F8D26BE33}"/>
                </a:ext>
              </a:extLst>
            </p:cNvPr>
            <p:cNvSpPr/>
            <p:nvPr/>
          </p:nvSpPr>
          <p:spPr>
            <a:xfrm rot="18124833">
              <a:off x="5774955" y="4488571"/>
              <a:ext cx="361950" cy="603531"/>
            </a:xfrm>
            <a:prstGeom prst="ellipse">
              <a:avLst/>
            </a:prstGeom>
            <a:solidFill>
              <a:srgbClr val="70AD47"/>
            </a:solidFill>
            <a:ln w="12700" cap="flat" cmpd="sng" algn="ctr">
              <a:solidFill>
                <a:srgbClr val="70AD47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18">
                <a:defRPr/>
              </a:pPr>
              <a:endParaRPr lang="it-IT" sz="1286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0164FEE2-BE3B-4FE0-801A-B34DAF5D8D32}"/>
                </a:ext>
              </a:extLst>
            </p:cNvPr>
            <p:cNvSpPr/>
            <p:nvPr/>
          </p:nvSpPr>
          <p:spPr>
            <a:xfrm rot="18124833">
              <a:off x="4038661" y="2594901"/>
              <a:ext cx="361950" cy="603531"/>
            </a:xfrm>
            <a:prstGeom prst="ellipse">
              <a:avLst/>
            </a:prstGeom>
            <a:solidFill>
              <a:srgbClr val="70AD47"/>
            </a:solidFill>
            <a:ln w="12700" cap="flat" cmpd="sng" algn="ctr">
              <a:solidFill>
                <a:srgbClr val="70AD47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18">
                <a:defRPr/>
              </a:pPr>
              <a:endParaRPr lang="it-IT" sz="1286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B2FF0576-5BC5-470B-94D1-6295F3AF0991}"/>
                </a:ext>
              </a:extLst>
            </p:cNvPr>
            <p:cNvSpPr/>
            <p:nvPr/>
          </p:nvSpPr>
          <p:spPr>
            <a:xfrm rot="17156136">
              <a:off x="4225109" y="1872761"/>
              <a:ext cx="361950" cy="603531"/>
            </a:xfrm>
            <a:prstGeom prst="ellipse">
              <a:avLst/>
            </a:prstGeom>
            <a:solidFill>
              <a:srgbClr val="70AD47"/>
            </a:solidFill>
            <a:ln w="12700" cap="flat" cmpd="sng" algn="ctr">
              <a:solidFill>
                <a:srgbClr val="70AD47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18">
                <a:defRPr/>
              </a:pPr>
              <a:endParaRPr lang="it-IT" sz="1286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2CD0FC2C-630C-42C2-8DC6-B1A3D1AF8DA6}"/>
                </a:ext>
              </a:extLst>
            </p:cNvPr>
            <p:cNvSpPr/>
            <p:nvPr/>
          </p:nvSpPr>
          <p:spPr>
            <a:xfrm rot="17156136">
              <a:off x="6675004" y="1621001"/>
              <a:ext cx="361950" cy="603531"/>
            </a:xfrm>
            <a:prstGeom prst="ellipse">
              <a:avLst/>
            </a:prstGeom>
            <a:solidFill>
              <a:srgbClr val="70AD47"/>
            </a:solidFill>
            <a:ln w="12700" cap="flat" cmpd="sng" algn="ctr">
              <a:solidFill>
                <a:srgbClr val="70AD47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18">
                <a:defRPr/>
              </a:pPr>
              <a:endParaRPr lang="it-IT" sz="1286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6A62ABF4-B8A4-4E4A-9EB5-63B2646A0CB0}"/>
                </a:ext>
              </a:extLst>
            </p:cNvPr>
            <p:cNvSpPr/>
            <p:nvPr/>
          </p:nvSpPr>
          <p:spPr>
            <a:xfrm rot="17156136">
              <a:off x="6589257" y="484145"/>
              <a:ext cx="361950" cy="603531"/>
            </a:xfrm>
            <a:prstGeom prst="ellipse">
              <a:avLst/>
            </a:prstGeom>
            <a:solidFill>
              <a:srgbClr val="70AD47"/>
            </a:solidFill>
            <a:ln w="12700" cap="flat" cmpd="sng" algn="ctr">
              <a:solidFill>
                <a:srgbClr val="70AD47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18">
                <a:defRPr/>
              </a:pPr>
              <a:endParaRPr lang="it-IT" sz="1286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5C6417CE-B71C-4949-99EF-5D61C61A887F}"/>
                </a:ext>
              </a:extLst>
            </p:cNvPr>
            <p:cNvSpPr/>
            <p:nvPr/>
          </p:nvSpPr>
          <p:spPr>
            <a:xfrm rot="17156136">
              <a:off x="6929114" y="102444"/>
              <a:ext cx="361950" cy="603531"/>
            </a:xfrm>
            <a:prstGeom prst="ellipse">
              <a:avLst/>
            </a:prstGeom>
            <a:solidFill>
              <a:srgbClr val="70AD47"/>
            </a:solidFill>
            <a:ln w="12700" cap="flat" cmpd="sng" algn="ctr">
              <a:solidFill>
                <a:srgbClr val="70AD47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18">
                <a:defRPr/>
              </a:pPr>
              <a:endParaRPr lang="it-IT" sz="1286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BE8032F4-DA58-4E9F-8382-56982CA64C00}"/>
                </a:ext>
              </a:extLst>
            </p:cNvPr>
            <p:cNvSpPr/>
            <p:nvPr/>
          </p:nvSpPr>
          <p:spPr>
            <a:xfrm>
              <a:off x="7391079" y="2958678"/>
              <a:ext cx="361950" cy="603531"/>
            </a:xfrm>
            <a:prstGeom prst="ellipse">
              <a:avLst/>
            </a:prstGeom>
            <a:solidFill>
              <a:srgbClr val="70AD47"/>
            </a:solidFill>
            <a:ln w="12700" cap="flat" cmpd="sng" algn="ctr">
              <a:solidFill>
                <a:srgbClr val="70AD47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18">
                <a:defRPr/>
              </a:pPr>
              <a:endParaRPr lang="it-IT" sz="1286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D5491C29-5B30-488F-BC27-A44631B68EAD}"/>
                </a:ext>
              </a:extLst>
            </p:cNvPr>
            <p:cNvSpPr/>
            <p:nvPr/>
          </p:nvSpPr>
          <p:spPr>
            <a:xfrm rot="14594370">
              <a:off x="8018490" y="2052173"/>
              <a:ext cx="189775" cy="301766"/>
            </a:xfrm>
            <a:prstGeom prst="ellipse">
              <a:avLst/>
            </a:prstGeom>
            <a:solidFill>
              <a:srgbClr val="70AD47"/>
            </a:solidFill>
            <a:ln w="12700" cap="flat" cmpd="sng" algn="ctr">
              <a:solidFill>
                <a:srgbClr val="70AD47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18">
                <a:defRPr/>
              </a:pPr>
              <a:endParaRPr lang="it-IT" sz="1286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0D654A69-3503-418A-83AA-519A4C63579D}"/>
                </a:ext>
              </a:extLst>
            </p:cNvPr>
            <p:cNvSpPr/>
            <p:nvPr/>
          </p:nvSpPr>
          <p:spPr>
            <a:xfrm rot="14594370">
              <a:off x="5814254" y="3870501"/>
              <a:ext cx="189775" cy="301766"/>
            </a:xfrm>
            <a:prstGeom prst="ellipse">
              <a:avLst/>
            </a:prstGeom>
            <a:solidFill>
              <a:srgbClr val="70AD47"/>
            </a:solidFill>
            <a:ln w="12700" cap="flat" cmpd="sng" algn="ctr">
              <a:solidFill>
                <a:srgbClr val="70AD47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18">
                <a:defRPr/>
              </a:pPr>
              <a:endParaRPr lang="it-IT" sz="1286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8FA7E12E-71A4-4ABB-97E5-3D621A890E73}"/>
                </a:ext>
              </a:extLst>
            </p:cNvPr>
            <p:cNvSpPr/>
            <p:nvPr/>
          </p:nvSpPr>
          <p:spPr>
            <a:xfrm rot="14594370">
              <a:off x="5312431" y="3870500"/>
              <a:ext cx="189775" cy="301766"/>
            </a:xfrm>
            <a:prstGeom prst="ellipse">
              <a:avLst/>
            </a:prstGeom>
            <a:solidFill>
              <a:srgbClr val="70AD47"/>
            </a:solidFill>
            <a:ln w="12700" cap="flat" cmpd="sng" algn="ctr">
              <a:solidFill>
                <a:srgbClr val="70AD47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18">
                <a:defRPr/>
              </a:pPr>
              <a:endParaRPr lang="it-IT" sz="1286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48D17EAC-FB59-4627-AB39-55E8A82612DE}"/>
                </a:ext>
              </a:extLst>
            </p:cNvPr>
            <p:cNvSpPr/>
            <p:nvPr/>
          </p:nvSpPr>
          <p:spPr>
            <a:xfrm rot="14594370">
              <a:off x="5464831" y="4022900"/>
              <a:ext cx="189775" cy="301766"/>
            </a:xfrm>
            <a:prstGeom prst="ellipse">
              <a:avLst/>
            </a:prstGeom>
            <a:solidFill>
              <a:srgbClr val="70AD47"/>
            </a:solidFill>
            <a:ln w="12700" cap="flat" cmpd="sng" algn="ctr">
              <a:solidFill>
                <a:srgbClr val="70AD47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18">
                <a:defRPr/>
              </a:pPr>
              <a:endParaRPr lang="it-IT" sz="1286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2224A8B0-4690-4EA2-9BE4-BB0E3BBFE226}"/>
                </a:ext>
              </a:extLst>
            </p:cNvPr>
            <p:cNvSpPr/>
            <p:nvPr/>
          </p:nvSpPr>
          <p:spPr>
            <a:xfrm rot="17944806">
              <a:off x="2914870" y="1044562"/>
              <a:ext cx="189775" cy="301766"/>
            </a:xfrm>
            <a:prstGeom prst="ellipse">
              <a:avLst/>
            </a:prstGeom>
            <a:solidFill>
              <a:srgbClr val="70AD47"/>
            </a:solidFill>
            <a:ln w="12700" cap="flat" cmpd="sng" algn="ctr">
              <a:solidFill>
                <a:srgbClr val="70AD47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18">
                <a:defRPr/>
              </a:pPr>
              <a:endParaRPr lang="it-IT" sz="1286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14DA7894-1089-48BF-9F1A-60545BA6A902}"/>
                </a:ext>
              </a:extLst>
            </p:cNvPr>
            <p:cNvSpPr/>
            <p:nvPr/>
          </p:nvSpPr>
          <p:spPr>
            <a:xfrm rot="17944806">
              <a:off x="3511912" y="1140657"/>
              <a:ext cx="189775" cy="301766"/>
            </a:xfrm>
            <a:prstGeom prst="ellipse">
              <a:avLst/>
            </a:prstGeom>
            <a:solidFill>
              <a:srgbClr val="70AD47"/>
            </a:solidFill>
            <a:ln w="12700" cap="flat" cmpd="sng" algn="ctr">
              <a:solidFill>
                <a:srgbClr val="70AD47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18">
                <a:defRPr/>
              </a:pPr>
              <a:endParaRPr lang="it-IT" sz="1286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2F0B72C3-1613-4298-88FC-7C94D4207F73}"/>
                </a:ext>
              </a:extLst>
            </p:cNvPr>
            <p:cNvSpPr/>
            <p:nvPr/>
          </p:nvSpPr>
          <p:spPr>
            <a:xfrm rot="17944806">
              <a:off x="6111142" y="2208157"/>
              <a:ext cx="189775" cy="301766"/>
            </a:xfrm>
            <a:prstGeom prst="ellipse">
              <a:avLst/>
            </a:prstGeom>
            <a:solidFill>
              <a:srgbClr val="70AD47"/>
            </a:solidFill>
            <a:ln w="12700" cap="flat" cmpd="sng" algn="ctr">
              <a:solidFill>
                <a:srgbClr val="70AD47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18">
                <a:defRPr/>
              </a:pPr>
              <a:endParaRPr lang="it-IT" sz="1286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41A9EEE2-3602-4250-89C7-38DF205C9FCE}"/>
              </a:ext>
            </a:extLst>
          </p:cNvPr>
          <p:cNvCxnSpPr/>
          <p:nvPr/>
        </p:nvCxnSpPr>
        <p:spPr>
          <a:xfrm>
            <a:off x="690005" y="4280793"/>
            <a:ext cx="506978" cy="0"/>
          </a:xfrm>
          <a:prstGeom prst="line">
            <a:avLst/>
          </a:prstGeom>
          <a:ln w="571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C4CFB376-3A2C-41DB-A0E1-B83A72EF1636}"/>
              </a:ext>
            </a:extLst>
          </p:cNvPr>
          <p:cNvCxnSpPr/>
          <p:nvPr/>
        </p:nvCxnSpPr>
        <p:spPr>
          <a:xfrm>
            <a:off x="690005" y="4417290"/>
            <a:ext cx="506978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D9F11398-E818-4265-86AB-9407CBAA9C1C}"/>
              </a:ext>
            </a:extLst>
          </p:cNvPr>
          <p:cNvSpPr txBox="1"/>
          <p:nvPr/>
        </p:nvSpPr>
        <p:spPr>
          <a:xfrm>
            <a:off x="1186978" y="4013471"/>
            <a:ext cx="3510446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New </a:t>
            </a:r>
            <a:r>
              <a:rPr lang="it-IT" sz="2520" dirty="0" err="1"/>
              <a:t>proleptic</a:t>
            </a:r>
            <a:r>
              <a:rPr lang="it-IT" sz="2520" dirty="0"/>
              <a:t> </a:t>
            </a:r>
            <a:r>
              <a:rPr lang="it-IT" sz="2520" dirty="0" err="1"/>
              <a:t>shoot</a:t>
            </a:r>
            <a:endParaRPr lang="it-IT" sz="2520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B9FEF61F-8764-4C38-A535-5895A2AE87C0}"/>
              </a:ext>
            </a:extLst>
          </p:cNvPr>
          <p:cNvSpPr txBox="1"/>
          <p:nvPr/>
        </p:nvSpPr>
        <p:spPr>
          <a:xfrm>
            <a:off x="1238882" y="4290424"/>
            <a:ext cx="3861421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New </a:t>
            </a:r>
            <a:r>
              <a:rPr lang="it-IT" sz="2520" dirty="0" err="1"/>
              <a:t>sylleptic</a:t>
            </a:r>
            <a:r>
              <a:rPr lang="it-IT" sz="2520" dirty="0"/>
              <a:t> </a:t>
            </a:r>
            <a:r>
              <a:rPr lang="it-IT" sz="2520" dirty="0" err="1"/>
              <a:t>shoot</a:t>
            </a:r>
            <a:endParaRPr lang="it-IT" sz="2520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086EE7D-B5F8-473C-8059-BAF6F6BF6545}"/>
              </a:ext>
            </a:extLst>
          </p:cNvPr>
          <p:cNvSpPr txBox="1"/>
          <p:nvPr/>
        </p:nvSpPr>
        <p:spPr>
          <a:xfrm>
            <a:off x="6243048" y="3991720"/>
            <a:ext cx="1253100" cy="480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520" dirty="0" err="1"/>
              <a:t>Year</a:t>
            </a:r>
            <a:r>
              <a:rPr lang="it-IT" sz="2520" dirty="0"/>
              <a:t> n-1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AB76046-73A1-4341-8A5B-4257140E27E9}"/>
              </a:ext>
            </a:extLst>
          </p:cNvPr>
          <p:cNvSpPr txBox="1"/>
          <p:nvPr/>
        </p:nvSpPr>
        <p:spPr>
          <a:xfrm>
            <a:off x="3524121" y="2903383"/>
            <a:ext cx="990207" cy="480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520" dirty="0" err="1"/>
              <a:t>Year</a:t>
            </a:r>
            <a:r>
              <a:rPr lang="it-IT" sz="2520" dirty="0"/>
              <a:t> n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56B5F88-2D18-4E23-B078-90DD3C71E45F}"/>
              </a:ext>
            </a:extLst>
          </p:cNvPr>
          <p:cNvSpPr txBox="1"/>
          <p:nvPr/>
        </p:nvSpPr>
        <p:spPr>
          <a:xfrm>
            <a:off x="4282188" y="2530588"/>
            <a:ext cx="1314014" cy="480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520" dirty="0" err="1"/>
              <a:t>Year</a:t>
            </a:r>
            <a:r>
              <a:rPr lang="it-IT" sz="2520" dirty="0"/>
              <a:t> n+1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096B995E-267B-4ABC-9669-F13D18F7FC81}"/>
              </a:ext>
            </a:extLst>
          </p:cNvPr>
          <p:cNvSpPr txBox="1"/>
          <p:nvPr/>
        </p:nvSpPr>
        <p:spPr>
          <a:xfrm>
            <a:off x="6361987" y="2523613"/>
            <a:ext cx="1314014" cy="480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520" dirty="0" err="1"/>
              <a:t>Year</a:t>
            </a:r>
            <a:r>
              <a:rPr lang="it-IT" sz="2520" dirty="0"/>
              <a:t> n+1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CD046C5-BFC0-4F72-BBE3-AFFDF7469268}"/>
              </a:ext>
            </a:extLst>
          </p:cNvPr>
          <p:cNvSpPr txBox="1"/>
          <p:nvPr/>
        </p:nvSpPr>
        <p:spPr>
          <a:xfrm>
            <a:off x="4212883" y="3970090"/>
            <a:ext cx="1314014" cy="480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520" dirty="0" err="1"/>
              <a:t>Year</a:t>
            </a:r>
            <a:r>
              <a:rPr lang="it-IT" sz="2520" dirty="0"/>
              <a:t> n+1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8A3D93B9-6FF2-4CB9-8476-9F2B83085DF1}"/>
              </a:ext>
            </a:extLst>
          </p:cNvPr>
          <p:cNvSpPr txBox="1"/>
          <p:nvPr/>
        </p:nvSpPr>
        <p:spPr>
          <a:xfrm>
            <a:off x="4221076" y="4397260"/>
            <a:ext cx="1314014" cy="480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520" dirty="0" err="1"/>
              <a:t>Year</a:t>
            </a:r>
            <a:r>
              <a:rPr lang="it-IT" sz="2520" dirty="0"/>
              <a:t> n+1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428584E-196B-4F37-A837-C8AF7B91E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232878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angle 63">
            <a:extLst>
              <a:ext uri="{FF2B5EF4-FFF2-40B4-BE49-F238E27FC236}">
                <a16:creationId xmlns:a16="http://schemas.microsoft.com/office/drawing/2014/main" id="{FD573424-E291-42DC-81E5-5FC2D119ACBE}"/>
              </a:ext>
            </a:extLst>
          </p:cNvPr>
          <p:cNvSpPr/>
          <p:nvPr/>
        </p:nvSpPr>
        <p:spPr>
          <a:xfrm>
            <a:off x="4695078" y="31721"/>
            <a:ext cx="2801857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Next winter observations</a:t>
            </a: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21DFD159-F3BA-480D-BBD0-9F486C525D9A}"/>
              </a:ext>
            </a:extLst>
          </p:cNvPr>
          <p:cNvSpPr/>
          <p:nvPr/>
        </p:nvSpPr>
        <p:spPr>
          <a:xfrm>
            <a:off x="796171" y="4824961"/>
            <a:ext cx="123825" cy="1524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8430BA3C-26F2-405C-AD49-FFF2158F8410}"/>
              </a:ext>
            </a:extLst>
          </p:cNvPr>
          <p:cNvSpPr/>
          <p:nvPr/>
        </p:nvSpPr>
        <p:spPr>
          <a:xfrm>
            <a:off x="774589" y="5130536"/>
            <a:ext cx="123825" cy="152400"/>
          </a:xfrm>
          <a:prstGeom prst="ellipse">
            <a:avLst/>
          </a:prstGeom>
          <a:solidFill>
            <a:srgbClr val="FF66FF"/>
          </a:solidFill>
          <a:ln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7491321C-FD21-4DA6-8760-0030DAA3D9DD}"/>
              </a:ext>
            </a:extLst>
          </p:cNvPr>
          <p:cNvSpPr/>
          <p:nvPr/>
        </p:nvSpPr>
        <p:spPr>
          <a:xfrm>
            <a:off x="821454" y="5464981"/>
            <a:ext cx="123825" cy="1524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ABD0379F-E0FB-4E18-BBD2-4A480D9AA6A1}"/>
              </a:ext>
            </a:extLst>
          </p:cNvPr>
          <p:cNvSpPr/>
          <p:nvPr/>
        </p:nvSpPr>
        <p:spPr>
          <a:xfrm>
            <a:off x="836501" y="5751893"/>
            <a:ext cx="45719" cy="866775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F674EF46-7447-458E-84FB-ED375FEB38C1}"/>
              </a:ext>
            </a:extLst>
          </p:cNvPr>
          <p:cNvSpPr txBox="1"/>
          <p:nvPr/>
        </p:nvSpPr>
        <p:spPr>
          <a:xfrm>
            <a:off x="980164" y="5667246"/>
            <a:ext cx="2528304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 err="1"/>
              <a:t>catkin</a:t>
            </a:r>
            <a:endParaRPr lang="it-IT" sz="2520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1537AB3-8833-4BFC-A059-283DBCBC8DB9}"/>
              </a:ext>
            </a:extLst>
          </p:cNvPr>
          <p:cNvSpPr txBox="1"/>
          <p:nvPr/>
        </p:nvSpPr>
        <p:spPr>
          <a:xfrm>
            <a:off x="887069" y="5284169"/>
            <a:ext cx="4127988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Blind </a:t>
            </a:r>
            <a:r>
              <a:rPr lang="it-IT" sz="2520" dirty="0" err="1"/>
              <a:t>node</a:t>
            </a:r>
            <a:endParaRPr lang="it-IT" sz="2520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04233524-31A8-4D33-A0AF-486894D7DB52}"/>
              </a:ext>
            </a:extLst>
          </p:cNvPr>
          <p:cNvSpPr txBox="1"/>
          <p:nvPr/>
        </p:nvSpPr>
        <p:spPr>
          <a:xfrm>
            <a:off x="860626" y="4959124"/>
            <a:ext cx="3047438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Mixed </a:t>
            </a:r>
            <a:r>
              <a:rPr lang="it-IT" sz="2520" dirty="0" err="1"/>
              <a:t>bud</a:t>
            </a:r>
            <a:endParaRPr lang="it-IT" sz="2520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07EEDDD3-35E9-4F94-996D-201C1F6DD38C}"/>
              </a:ext>
            </a:extLst>
          </p:cNvPr>
          <p:cNvSpPr txBox="1"/>
          <p:nvPr/>
        </p:nvSpPr>
        <p:spPr>
          <a:xfrm>
            <a:off x="898414" y="4646486"/>
            <a:ext cx="3269170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vegetative </a:t>
            </a:r>
            <a:r>
              <a:rPr lang="it-IT" sz="2520" dirty="0" err="1"/>
              <a:t>bud</a:t>
            </a:r>
            <a:endParaRPr lang="it-IT" sz="2520" dirty="0"/>
          </a:p>
        </p:txBody>
      </p:sp>
      <p:pic>
        <p:nvPicPr>
          <p:cNvPr id="73" name="Picture 72" descr="A picture containing outdoor, sky, person, plant&#10;&#10;Description automatically generated">
            <a:extLst>
              <a:ext uri="{FF2B5EF4-FFF2-40B4-BE49-F238E27FC236}">
                <a16:creationId xmlns:a16="http://schemas.microsoft.com/office/drawing/2014/main" id="{385C3AE6-BCD0-40DF-AC47-47A6730EAC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399" y="574263"/>
            <a:ext cx="3648384" cy="4864512"/>
          </a:xfrm>
          <a:prstGeom prst="rect">
            <a:avLst/>
          </a:prstGeom>
        </p:spPr>
      </p:pic>
      <p:sp>
        <p:nvSpPr>
          <p:cNvPr id="80" name="Oval 79">
            <a:extLst>
              <a:ext uri="{FF2B5EF4-FFF2-40B4-BE49-F238E27FC236}">
                <a16:creationId xmlns:a16="http://schemas.microsoft.com/office/drawing/2014/main" id="{B92E254F-AAC5-491B-AD8F-A7DA76D3D7F4}"/>
              </a:ext>
            </a:extLst>
          </p:cNvPr>
          <p:cNvSpPr/>
          <p:nvPr/>
        </p:nvSpPr>
        <p:spPr>
          <a:xfrm rot="1634335">
            <a:off x="7011927" y="1499565"/>
            <a:ext cx="530074" cy="120708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6CF9490F-498E-47D3-8F65-C5D2DE1D941C}"/>
              </a:ext>
            </a:extLst>
          </p:cNvPr>
          <p:cNvSpPr/>
          <p:nvPr/>
        </p:nvSpPr>
        <p:spPr>
          <a:xfrm rot="719367">
            <a:off x="7489183" y="1757546"/>
            <a:ext cx="530074" cy="120708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A22B399C-7F1D-4CF8-B7A9-413C39A38C01}"/>
              </a:ext>
            </a:extLst>
          </p:cNvPr>
          <p:cNvCxnSpPr>
            <a:cxnSpLocks/>
            <a:stCxn id="118" idx="5"/>
          </p:cNvCxnSpPr>
          <p:nvPr/>
        </p:nvCxnSpPr>
        <p:spPr>
          <a:xfrm>
            <a:off x="2622385" y="2041850"/>
            <a:ext cx="3349945" cy="392086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B1895C4B-B34A-4509-B18A-37D2CA058A0C}"/>
              </a:ext>
            </a:extLst>
          </p:cNvPr>
          <p:cNvCxnSpPr>
            <a:cxnSpLocks/>
            <a:stCxn id="80" idx="4"/>
          </p:cNvCxnSpPr>
          <p:nvPr/>
        </p:nvCxnSpPr>
        <p:spPr>
          <a:xfrm flipH="1">
            <a:off x="6124728" y="2639718"/>
            <a:ext cx="875994" cy="347539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3E94C985-3ECC-4EF1-86EB-9CDE274D23BB}"/>
              </a:ext>
            </a:extLst>
          </p:cNvPr>
          <p:cNvSpPr txBox="1"/>
          <p:nvPr/>
        </p:nvSpPr>
        <p:spPr>
          <a:xfrm>
            <a:off x="5267324" y="6147377"/>
            <a:ext cx="5476875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/>
              <a:t>SYLLEPTIC SHOOTS</a:t>
            </a:r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E7936586-B6B6-4F63-AE88-6CD186B4F36E}"/>
              </a:ext>
            </a:extLst>
          </p:cNvPr>
          <p:cNvSpPr/>
          <p:nvPr/>
        </p:nvSpPr>
        <p:spPr>
          <a:xfrm rot="719367">
            <a:off x="5519805" y="3165630"/>
            <a:ext cx="232601" cy="53486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A96AFE59-9DC4-4AC4-9959-CAAE21A57198}"/>
              </a:ext>
            </a:extLst>
          </p:cNvPr>
          <p:cNvSpPr/>
          <p:nvPr/>
        </p:nvSpPr>
        <p:spPr>
          <a:xfrm rot="214394">
            <a:off x="3811914" y="3024844"/>
            <a:ext cx="232601" cy="53486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CD2E8B6C-D53F-4EA6-A58D-731D53971D44}"/>
              </a:ext>
            </a:extLst>
          </p:cNvPr>
          <p:cNvSpPr/>
          <p:nvPr/>
        </p:nvSpPr>
        <p:spPr>
          <a:xfrm rot="214394">
            <a:off x="2435794" y="1580560"/>
            <a:ext cx="232601" cy="53486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2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5BDFD2-A5F9-4846-9064-29854F3F88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8693" y="1086029"/>
            <a:ext cx="4665849" cy="3967532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235B1A7-1269-471F-9538-F37970FA6984}"/>
              </a:ext>
            </a:extLst>
          </p:cNvPr>
          <p:cNvCxnSpPr/>
          <p:nvPr/>
        </p:nvCxnSpPr>
        <p:spPr>
          <a:xfrm>
            <a:off x="337246" y="4288855"/>
            <a:ext cx="506978" cy="0"/>
          </a:xfrm>
          <a:prstGeom prst="line">
            <a:avLst/>
          </a:prstGeom>
          <a:ln w="571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0DAF4CB-06AF-4BD0-A1FF-93BBD1C657D2}"/>
              </a:ext>
            </a:extLst>
          </p:cNvPr>
          <p:cNvCxnSpPr/>
          <p:nvPr/>
        </p:nvCxnSpPr>
        <p:spPr>
          <a:xfrm>
            <a:off x="337246" y="4425352"/>
            <a:ext cx="506978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6D42B514-58D8-4328-8EB5-C21F2BFC2381}"/>
              </a:ext>
            </a:extLst>
          </p:cNvPr>
          <p:cNvSpPr txBox="1"/>
          <p:nvPr/>
        </p:nvSpPr>
        <p:spPr>
          <a:xfrm>
            <a:off x="945279" y="3981660"/>
            <a:ext cx="2369488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 err="1"/>
              <a:t>Proleptic</a:t>
            </a:r>
            <a:r>
              <a:rPr lang="it-IT" sz="2520" dirty="0"/>
              <a:t> </a:t>
            </a:r>
            <a:r>
              <a:rPr lang="it-IT" sz="2520" dirty="0" err="1"/>
              <a:t>shoot</a:t>
            </a:r>
            <a:endParaRPr lang="it-IT" sz="252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E5F6497-C241-45D5-B711-81E1201E9305}"/>
              </a:ext>
            </a:extLst>
          </p:cNvPr>
          <p:cNvSpPr txBox="1"/>
          <p:nvPr/>
        </p:nvSpPr>
        <p:spPr>
          <a:xfrm>
            <a:off x="1006459" y="4288855"/>
            <a:ext cx="2369488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 err="1"/>
              <a:t>Sylleptic</a:t>
            </a:r>
            <a:r>
              <a:rPr lang="it-IT" sz="2520" dirty="0"/>
              <a:t> </a:t>
            </a:r>
            <a:r>
              <a:rPr lang="it-IT" sz="2520" dirty="0" err="1"/>
              <a:t>shoot</a:t>
            </a:r>
            <a:endParaRPr lang="it-IT" sz="252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0F863F0-DE54-414E-AD8D-0826789CBA97}"/>
              </a:ext>
            </a:extLst>
          </p:cNvPr>
          <p:cNvSpPr txBox="1"/>
          <p:nvPr/>
        </p:nvSpPr>
        <p:spPr>
          <a:xfrm>
            <a:off x="5403558" y="2877306"/>
            <a:ext cx="1314014" cy="480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520" dirty="0" err="1"/>
              <a:t>Year</a:t>
            </a:r>
            <a:r>
              <a:rPr lang="it-IT" sz="2520" dirty="0"/>
              <a:t> n+1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E8D52D5-4819-4AC4-A94F-49FBE251D37C}"/>
              </a:ext>
            </a:extLst>
          </p:cNvPr>
          <p:cNvSpPr txBox="1"/>
          <p:nvPr/>
        </p:nvSpPr>
        <p:spPr>
          <a:xfrm>
            <a:off x="4030505" y="4082898"/>
            <a:ext cx="1314014" cy="480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520" dirty="0" err="1"/>
              <a:t>Year</a:t>
            </a:r>
            <a:r>
              <a:rPr lang="it-IT" sz="2520" dirty="0"/>
              <a:t> n+1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56E4379-26B6-4F74-BA01-2D6B2AF1BDEC}"/>
              </a:ext>
            </a:extLst>
          </p:cNvPr>
          <p:cNvSpPr txBox="1"/>
          <p:nvPr/>
        </p:nvSpPr>
        <p:spPr>
          <a:xfrm>
            <a:off x="5301793" y="2429530"/>
            <a:ext cx="990207" cy="480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520" dirty="0" err="1"/>
              <a:t>Year</a:t>
            </a:r>
            <a:r>
              <a:rPr lang="it-IT" sz="2520" dirty="0"/>
              <a:t> 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A6878A1-B42A-4E0E-A470-05AF68CF17C6}"/>
              </a:ext>
            </a:extLst>
          </p:cNvPr>
          <p:cNvSpPr txBox="1"/>
          <p:nvPr/>
        </p:nvSpPr>
        <p:spPr>
          <a:xfrm>
            <a:off x="4770491" y="1166443"/>
            <a:ext cx="990207" cy="480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520" dirty="0" err="1"/>
              <a:t>Year</a:t>
            </a:r>
            <a:r>
              <a:rPr lang="it-IT" sz="2520" dirty="0"/>
              <a:t> 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E2DF937-9C6E-4A28-A0FB-6EF0D9D6C05B}"/>
              </a:ext>
            </a:extLst>
          </p:cNvPr>
          <p:cNvSpPr txBox="1"/>
          <p:nvPr/>
        </p:nvSpPr>
        <p:spPr>
          <a:xfrm>
            <a:off x="5220445" y="5025080"/>
            <a:ext cx="1253100" cy="480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520" dirty="0" err="1"/>
              <a:t>Year</a:t>
            </a:r>
            <a:r>
              <a:rPr lang="it-IT" sz="2520" dirty="0"/>
              <a:t> n-1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698FCD9-37A7-4151-BC53-3989A184F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691082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76A6562-8097-0DF0-380A-075FC02FD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8</a:t>
            </a:fld>
            <a:endParaRPr lang="it-IT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271E56AB-50BF-0A5D-8BCF-BB2C058C15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2659" y="389698"/>
            <a:ext cx="3545756" cy="596665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01B6C20-8E10-7378-2D43-0653BBFA0BDA}"/>
              </a:ext>
            </a:extLst>
          </p:cNvPr>
          <p:cNvSpPr/>
          <p:nvPr/>
        </p:nvSpPr>
        <p:spPr>
          <a:xfrm>
            <a:off x="1015924" y="965828"/>
            <a:ext cx="457227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 ANALYSES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4EFF29AF-7FD2-3772-00D9-FE03834FF1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118" y="1889158"/>
            <a:ext cx="4740980" cy="3079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6574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9B959B9-C598-40AD-9FD2-8FE1FD3FBC4B}"/>
              </a:ext>
            </a:extLst>
          </p:cNvPr>
          <p:cNvSpPr/>
          <p:nvPr/>
        </p:nvSpPr>
        <p:spPr>
          <a:xfrm>
            <a:off x="3112277" y="281493"/>
            <a:ext cx="177644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GLMs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973834D-9041-4B40-88EF-214C339EE954}"/>
              </a:ext>
            </a:extLst>
          </p:cNvPr>
          <p:cNvSpPr/>
          <p:nvPr/>
        </p:nvSpPr>
        <p:spPr>
          <a:xfrm>
            <a:off x="6413853" y="201276"/>
            <a:ext cx="3774088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Markovian models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A57EAF-C7C2-46AE-A5B3-62355BC45178}"/>
              </a:ext>
            </a:extLst>
          </p:cNvPr>
          <p:cNvSpPr txBox="1"/>
          <p:nvPr/>
        </p:nvSpPr>
        <p:spPr>
          <a:xfrm>
            <a:off x="136951" y="1153471"/>
            <a:ext cx="5681487" cy="319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 err="1"/>
              <a:t>They</a:t>
            </a:r>
            <a:r>
              <a:rPr lang="it-IT" sz="2520" dirty="0"/>
              <a:t> are </a:t>
            </a:r>
            <a:r>
              <a:rPr lang="it-IT" sz="2520" dirty="0" err="1"/>
              <a:t>used</a:t>
            </a:r>
            <a:r>
              <a:rPr lang="it-IT" sz="2520" dirty="0"/>
              <a:t> to </a:t>
            </a:r>
            <a:r>
              <a:rPr lang="it-IT" sz="2520" dirty="0" err="1"/>
              <a:t>understand</a:t>
            </a:r>
            <a:r>
              <a:rPr lang="it-IT" sz="2520" dirty="0"/>
              <a:t> </a:t>
            </a:r>
            <a:r>
              <a:rPr lang="it-IT" sz="2520" dirty="0" err="1"/>
              <a:t>if</a:t>
            </a:r>
            <a:r>
              <a:rPr lang="it-IT" sz="2520" dirty="0"/>
              <a:t> a </a:t>
            </a:r>
            <a:r>
              <a:rPr lang="it-IT" sz="2520" dirty="0" err="1"/>
              <a:t>predictor</a:t>
            </a:r>
            <a:r>
              <a:rPr lang="it-IT" sz="2520" dirty="0"/>
              <a:t> </a:t>
            </a:r>
            <a:r>
              <a:rPr lang="it-IT" sz="2520" dirty="0" err="1"/>
              <a:t>describes</a:t>
            </a:r>
            <a:r>
              <a:rPr lang="it-IT" sz="2520" dirty="0"/>
              <a:t> a </a:t>
            </a:r>
            <a:r>
              <a:rPr lang="it-IT" sz="2520" dirty="0" err="1"/>
              <a:t>variable</a:t>
            </a:r>
            <a:endParaRPr lang="it-IT" sz="2520" dirty="0"/>
          </a:p>
          <a:p>
            <a:pPr marL="285756" indent="-285756">
              <a:buFont typeface="Arial" panose="020B0604020202020204" pitchFamily="34" charset="0"/>
              <a:buChar char="•"/>
            </a:pPr>
            <a:r>
              <a:rPr lang="it-IT" sz="2520" dirty="0"/>
              <a:t>Poisson </a:t>
            </a:r>
            <a:r>
              <a:rPr lang="it-IT" sz="2520" dirty="0" err="1"/>
              <a:t>if</a:t>
            </a:r>
            <a:r>
              <a:rPr lang="it-IT" sz="2520" dirty="0"/>
              <a:t> the </a:t>
            </a:r>
            <a:r>
              <a:rPr lang="it-IT" sz="2520" dirty="0" err="1"/>
              <a:t>variable</a:t>
            </a:r>
            <a:r>
              <a:rPr lang="it-IT" sz="2520" dirty="0"/>
              <a:t> </a:t>
            </a:r>
            <a:r>
              <a:rPr lang="it-IT" sz="2520" dirty="0" err="1"/>
              <a:t>is</a:t>
            </a:r>
            <a:r>
              <a:rPr lang="it-IT" sz="2520" dirty="0"/>
              <a:t> quantitative (</a:t>
            </a:r>
            <a:r>
              <a:rPr lang="it-IT" sz="2520" dirty="0" err="1"/>
              <a:t>numeric</a:t>
            </a:r>
            <a:r>
              <a:rPr lang="it-IT" sz="2520" dirty="0"/>
              <a:t>);</a:t>
            </a:r>
          </a:p>
          <a:p>
            <a:pPr marL="285756" indent="-285756">
              <a:buFont typeface="Arial" panose="020B0604020202020204" pitchFamily="34" charset="0"/>
              <a:buChar char="•"/>
            </a:pPr>
            <a:r>
              <a:rPr lang="it-IT" sz="2520" dirty="0" err="1"/>
              <a:t>Gaussian</a:t>
            </a:r>
            <a:r>
              <a:rPr lang="it-IT" sz="2520" dirty="0"/>
              <a:t> </a:t>
            </a:r>
            <a:r>
              <a:rPr lang="it-IT" sz="2520" dirty="0" err="1"/>
              <a:t>if</a:t>
            </a:r>
            <a:r>
              <a:rPr lang="it-IT" sz="2520" dirty="0"/>
              <a:t> the </a:t>
            </a:r>
            <a:r>
              <a:rPr lang="it-IT" sz="2520" dirty="0" err="1"/>
              <a:t>variable</a:t>
            </a:r>
            <a:r>
              <a:rPr lang="it-IT" sz="2520" dirty="0"/>
              <a:t> </a:t>
            </a:r>
            <a:r>
              <a:rPr lang="it-IT" sz="2520" dirty="0" err="1"/>
              <a:t>is</a:t>
            </a:r>
            <a:r>
              <a:rPr lang="it-IT" sz="2520" dirty="0"/>
              <a:t> quantitative (</a:t>
            </a:r>
            <a:r>
              <a:rPr lang="it-IT" sz="2520" dirty="0" err="1"/>
              <a:t>integer</a:t>
            </a:r>
            <a:r>
              <a:rPr lang="it-IT" sz="2520" dirty="0"/>
              <a:t>);</a:t>
            </a:r>
          </a:p>
          <a:p>
            <a:pPr marL="285756" indent="-285756">
              <a:buFont typeface="Arial" panose="020B0604020202020204" pitchFamily="34" charset="0"/>
              <a:buChar char="•"/>
            </a:pPr>
            <a:r>
              <a:rPr lang="it-IT" sz="2520" dirty="0" err="1"/>
              <a:t>Binomial</a:t>
            </a:r>
            <a:r>
              <a:rPr lang="it-IT" sz="2520" dirty="0"/>
              <a:t> </a:t>
            </a:r>
            <a:r>
              <a:rPr lang="it-IT" sz="2520" dirty="0" err="1"/>
              <a:t>if</a:t>
            </a:r>
            <a:r>
              <a:rPr lang="it-IT" sz="2520" dirty="0"/>
              <a:t> the </a:t>
            </a:r>
            <a:r>
              <a:rPr lang="it-IT" sz="2520" dirty="0" err="1"/>
              <a:t>variable</a:t>
            </a:r>
            <a:r>
              <a:rPr lang="it-IT" sz="2520" dirty="0"/>
              <a:t> </a:t>
            </a:r>
            <a:r>
              <a:rPr lang="it-IT" sz="2520" dirty="0" err="1"/>
              <a:t>is</a:t>
            </a:r>
            <a:r>
              <a:rPr lang="it-IT" sz="2520" dirty="0"/>
              <a:t> </a:t>
            </a:r>
            <a:r>
              <a:rPr lang="it-IT" sz="2520" dirty="0" err="1"/>
              <a:t>categorical</a:t>
            </a:r>
            <a:endParaRPr lang="it-IT" sz="2520" dirty="0"/>
          </a:p>
          <a:p>
            <a:endParaRPr lang="it-IT" sz="252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4FAC0D-728A-4EF5-8406-3A88033DB3F5}"/>
              </a:ext>
            </a:extLst>
          </p:cNvPr>
          <p:cNvSpPr txBox="1"/>
          <p:nvPr/>
        </p:nvSpPr>
        <p:spPr>
          <a:xfrm>
            <a:off x="6209734" y="1955602"/>
            <a:ext cx="5325773" cy="1255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20" dirty="0" err="1"/>
              <a:t>They</a:t>
            </a:r>
            <a:r>
              <a:rPr lang="it-IT" sz="2520" dirty="0"/>
              <a:t> are </a:t>
            </a:r>
            <a:r>
              <a:rPr lang="it-IT" sz="2520" dirty="0" err="1"/>
              <a:t>used</a:t>
            </a:r>
            <a:r>
              <a:rPr lang="it-IT" sz="2520" dirty="0"/>
              <a:t> to </a:t>
            </a:r>
            <a:r>
              <a:rPr lang="it-IT" sz="2520" dirty="0" err="1"/>
              <a:t>understand</a:t>
            </a:r>
            <a:r>
              <a:rPr lang="it-IT" sz="2520" dirty="0"/>
              <a:t> </a:t>
            </a:r>
            <a:r>
              <a:rPr lang="it-IT" sz="2520" dirty="0" err="1"/>
              <a:t>if</a:t>
            </a:r>
            <a:r>
              <a:rPr lang="it-IT" sz="2520" dirty="0"/>
              <a:t> the </a:t>
            </a:r>
            <a:r>
              <a:rPr lang="it-IT" sz="2520" dirty="0" err="1"/>
              <a:t>variables</a:t>
            </a:r>
            <a:r>
              <a:rPr lang="it-IT" sz="2520" dirty="0"/>
              <a:t> (</a:t>
            </a:r>
            <a:r>
              <a:rPr lang="it-IT" sz="2520" dirty="0" err="1"/>
              <a:t>buds</a:t>
            </a:r>
            <a:r>
              <a:rPr lang="it-IT" sz="2520" dirty="0"/>
              <a:t>) can be </a:t>
            </a:r>
            <a:r>
              <a:rPr lang="it-IT" sz="2520" dirty="0" err="1"/>
              <a:t>grouped</a:t>
            </a:r>
            <a:r>
              <a:rPr lang="it-IT" sz="2520" dirty="0"/>
              <a:t> </a:t>
            </a:r>
            <a:r>
              <a:rPr lang="it-IT" sz="2520" dirty="0" err="1"/>
              <a:t>into</a:t>
            </a:r>
            <a:r>
              <a:rPr lang="it-IT" sz="2520" dirty="0"/>
              <a:t> </a:t>
            </a:r>
            <a:r>
              <a:rPr lang="it-IT" sz="2520" dirty="0" err="1"/>
              <a:t>homogeneus</a:t>
            </a:r>
            <a:r>
              <a:rPr lang="it-IT" sz="2520" dirty="0"/>
              <a:t> zones.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17B5D8E-31A2-4714-97ED-7EE987434AE7}"/>
              </a:ext>
            </a:extLst>
          </p:cNvPr>
          <p:cNvSpPr txBox="1"/>
          <p:nvPr/>
        </p:nvSpPr>
        <p:spPr>
          <a:xfrm>
            <a:off x="6566651" y="3949993"/>
            <a:ext cx="4910885" cy="203132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it-IT" sz="2520" dirty="0"/>
              <a:t>HAZELNUT ISSUES:</a:t>
            </a:r>
          </a:p>
          <a:p>
            <a:pPr marL="342907" indent="-342907">
              <a:buFont typeface="+mj-lt"/>
              <a:buAutoNum type="arabicPeriod"/>
            </a:pPr>
            <a:r>
              <a:rPr lang="it-IT" sz="2520" dirty="0" err="1"/>
              <a:t>Dependencies</a:t>
            </a:r>
            <a:r>
              <a:rPr lang="it-IT" sz="2520" dirty="0"/>
              <a:t> </a:t>
            </a:r>
            <a:r>
              <a:rPr lang="it-IT" sz="2520" dirty="0" err="1"/>
              <a:t>between</a:t>
            </a:r>
            <a:r>
              <a:rPr lang="it-IT" sz="2520" dirty="0"/>
              <a:t> </a:t>
            </a:r>
            <a:r>
              <a:rPr lang="it-IT" sz="2520" dirty="0" err="1"/>
              <a:t>rank</a:t>
            </a:r>
            <a:r>
              <a:rPr lang="it-IT" sz="2520" dirty="0"/>
              <a:t> </a:t>
            </a:r>
            <a:r>
              <a:rPr lang="it-IT" sz="2520" dirty="0" err="1"/>
              <a:t>nodes</a:t>
            </a:r>
            <a:r>
              <a:rPr lang="it-IT" sz="2520" dirty="0"/>
              <a:t>;</a:t>
            </a:r>
          </a:p>
          <a:p>
            <a:pPr marL="342907" indent="-342907">
              <a:buFont typeface="+mj-lt"/>
              <a:buAutoNum type="arabicPeriod"/>
            </a:pPr>
            <a:r>
              <a:rPr lang="it-IT" sz="2520" dirty="0" err="1"/>
              <a:t>Dependencies</a:t>
            </a:r>
            <a:r>
              <a:rPr lang="it-IT" sz="2520" dirty="0"/>
              <a:t> </a:t>
            </a:r>
            <a:r>
              <a:rPr lang="it-IT" sz="2520" dirty="0" err="1"/>
              <a:t>between</a:t>
            </a:r>
            <a:r>
              <a:rPr lang="it-IT" sz="2520" dirty="0"/>
              <a:t> </a:t>
            </a:r>
            <a:r>
              <a:rPr lang="it-IT" sz="2520" dirty="0" err="1"/>
              <a:t>buds</a:t>
            </a:r>
            <a:r>
              <a:rPr lang="it-IT" sz="2520" dirty="0"/>
              <a:t> </a:t>
            </a:r>
            <a:r>
              <a:rPr lang="it-IT" sz="2520" dirty="0" err="1"/>
              <a:t>at</a:t>
            </a:r>
            <a:r>
              <a:rPr lang="it-IT" sz="2520" dirty="0"/>
              <a:t> the </a:t>
            </a:r>
            <a:r>
              <a:rPr lang="it-IT" sz="2520" dirty="0" err="1"/>
              <a:t>same</a:t>
            </a:r>
            <a:r>
              <a:rPr lang="it-IT" sz="2520" dirty="0"/>
              <a:t> </a:t>
            </a:r>
            <a:r>
              <a:rPr lang="it-IT" sz="2520" dirty="0" err="1"/>
              <a:t>rank</a:t>
            </a:r>
            <a:endParaRPr lang="it-IT" sz="252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526292E-C694-4AC2-8776-8EE1CD0870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00B8-8B49-47B8-9E6D-D56FEF39FCD9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32693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2003</Words>
  <Application>Microsoft Office PowerPoint</Application>
  <PresentationFormat>Widescreen</PresentationFormat>
  <Paragraphs>287</Paragraphs>
  <Slides>59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Franci Grisafi</dc:creator>
  <cp:lastModifiedBy>Franci Grisafi</cp:lastModifiedBy>
  <cp:revision>205</cp:revision>
  <dcterms:created xsi:type="dcterms:W3CDTF">2022-01-26T08:17:53Z</dcterms:created>
  <dcterms:modified xsi:type="dcterms:W3CDTF">2022-11-29T09:59:52Z</dcterms:modified>
</cp:coreProperties>
</file>